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88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335" r:id="rId4"/>
    <p:sldId id="297" r:id="rId5"/>
    <p:sldId id="299" r:id="rId6"/>
    <p:sldId id="333" r:id="rId7"/>
    <p:sldId id="338" r:id="rId8"/>
    <p:sldId id="339" r:id="rId9"/>
    <p:sldId id="340" r:id="rId10"/>
    <p:sldId id="341" r:id="rId11"/>
    <p:sldId id="337" r:id="rId12"/>
    <p:sldId id="27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FF99"/>
    <a:srgbClr val="0066FF"/>
    <a:srgbClr val="FFFF00"/>
    <a:srgbClr val="FFCC00"/>
    <a:srgbClr val="0099FF"/>
    <a:srgbClr val="FFFF66"/>
    <a:srgbClr val="74058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660"/>
  </p:normalViewPr>
  <p:slideViewPr>
    <p:cSldViewPr>
      <p:cViewPr>
        <p:scale>
          <a:sx n="70" d="100"/>
          <a:sy n="70" d="100"/>
        </p:scale>
        <p:origin x="-135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14D2F8-DFB6-4802-900C-9F4725871E4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78361A-46D2-4804-906C-05EF99B32285}">
      <dgm:prSet phldrT="[Текст]" custT="1"/>
      <dgm:spPr/>
      <dgm:t>
        <a:bodyPr/>
        <a:lstStyle/>
        <a:p>
          <a:r>
            <a:rPr lang="kk-KZ" sz="2000" dirty="0" smtClean="0">
              <a:latin typeface="Arial" pitchFamily="34" charset="0"/>
              <a:cs typeface="Arial" pitchFamily="34" charset="0"/>
            </a:rPr>
            <a:t>Кеңес төрағасы</a:t>
          </a:r>
          <a:endParaRPr lang="en-US" sz="2000" dirty="0" smtClean="0">
            <a:latin typeface="Arial" pitchFamily="34" charset="0"/>
            <a:cs typeface="Arial" pitchFamily="34" charset="0"/>
          </a:endParaRPr>
        </a:p>
        <a:p>
          <a:r>
            <a:rPr lang="ru-RU" sz="18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республика</a:t>
          </a:r>
          <a:endParaRPr lang="ru-RU" sz="18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E06D4D8B-EF9E-411D-A084-E64A4F170AEF}" type="parTrans" cxnId="{6099A39D-1B39-4FAC-B73E-4BF7AD6BF92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A25685E-7CB0-4636-AC24-2BBDC581DDA7}" type="sibTrans" cxnId="{6099A39D-1B39-4FAC-B73E-4BF7AD6BF92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DCA5DEE-98D3-4023-B0DC-9AE981229BDB}">
      <dgm:prSet phldrT="[Текст]"/>
      <dgm:spPr/>
      <dgm:t>
        <a:bodyPr/>
        <a:lstStyle/>
        <a:p>
          <a:r>
            <a:rPr lang="kk-KZ" dirty="0" smtClean="0">
              <a:latin typeface="Arial" pitchFamily="34" charset="0"/>
              <a:cs typeface="Arial" pitchFamily="34" charset="0"/>
            </a:rPr>
            <a:t>Кеңес атқарушы хатшысы</a:t>
          </a:r>
          <a:endParaRPr lang="kk-KZ" dirty="0" smtClean="0">
            <a:latin typeface="Arial" pitchFamily="34" charset="0"/>
            <a:cs typeface="Arial" pitchFamily="34" charset="0"/>
          </a:endParaRPr>
        </a:p>
        <a:p>
          <a:r>
            <a:rPr lang="kk-KZ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облыс</a:t>
          </a:r>
          <a:endParaRPr lang="ru-RU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DF55E4AB-5BB8-4A7F-90CF-A321E9F3A463}" type="parTrans" cxnId="{BA23F181-2A09-4F52-88C5-BD922773958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99C2E43-1D4C-4B47-A802-03A4BF6EF651}" type="sibTrans" cxnId="{BA23F181-2A09-4F52-88C5-BD922773958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22A044E-7C53-4B07-8BBF-341E49DE747A}">
      <dgm:prSet phldrT="[Текст]"/>
      <dgm:spPr/>
      <dgm:t>
        <a:bodyPr/>
        <a:lstStyle/>
        <a:p>
          <a:r>
            <a:rPr lang="kk-KZ" dirty="0" smtClean="0">
              <a:latin typeface="Arial" pitchFamily="34" charset="0"/>
              <a:cs typeface="Arial" pitchFamily="34" charset="0"/>
            </a:rPr>
            <a:t>Кеңес атқарушы хатшысы</a:t>
          </a:r>
        </a:p>
        <a:p>
          <a:r>
            <a:rPr lang="kk-KZ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аудан/қала</a:t>
          </a:r>
          <a:endParaRPr lang="ru-RU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4D77F44-558F-4182-BD03-9149A3939C18}" type="parTrans" cxnId="{BC0EE5B5-875E-4E0A-A192-AEBC64F26B9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202B3B8-172E-4E5F-B641-B57B0CEAC4A4}" type="sibTrans" cxnId="{BC0EE5B5-875E-4E0A-A192-AEBC64F26B9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61833A2-DA4D-454B-9B97-F30F6658E535}">
      <dgm:prSet phldrT="[Текст]"/>
      <dgm:spPr/>
      <dgm:t>
        <a:bodyPr/>
        <a:lstStyle/>
        <a:p>
          <a:r>
            <a:rPr lang="kk-KZ" dirty="0" smtClean="0">
              <a:latin typeface="Arial" pitchFamily="34" charset="0"/>
              <a:cs typeface="Arial" pitchFamily="34" charset="0"/>
            </a:rPr>
            <a:t>Кеңес атқарушы хатшысы</a:t>
          </a:r>
        </a:p>
        <a:p>
          <a:r>
            <a:rPr lang="kk-KZ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мектеп</a:t>
          </a:r>
          <a:endParaRPr lang="ru-RU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9ABE7B5-AC7F-43BE-A9D4-D47CE7B737EC}" type="parTrans" cxnId="{77C2C103-FAD9-4821-A1E6-ED5A5240D23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C1C5643-81ED-41E5-965E-AEB3392D0203}" type="sibTrans" cxnId="{77C2C103-FAD9-4821-A1E6-ED5A5240D23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E687301-90C1-4BC3-92CC-E963CB32D27C}" type="pres">
      <dgm:prSet presAssocID="{0F14D2F8-DFB6-4802-900C-9F4725871E4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57780771-2993-481C-8A07-E0246026C289}" type="pres">
      <dgm:prSet presAssocID="{0F14D2F8-DFB6-4802-900C-9F4725871E44}" presName="pyramid" presStyleLbl="node1" presStyleIdx="0" presStyleCnt="1" custLinFactNeighborY="-1613"/>
      <dgm:spPr/>
    </dgm:pt>
    <dgm:pt modelId="{CCD428E2-222D-4D0E-8375-1FD8A4985C31}" type="pres">
      <dgm:prSet presAssocID="{0F14D2F8-DFB6-4802-900C-9F4725871E44}" presName="theList" presStyleCnt="0"/>
      <dgm:spPr/>
    </dgm:pt>
    <dgm:pt modelId="{15A65C5C-A112-4783-A0DD-4372012B0F8A}" type="pres">
      <dgm:prSet presAssocID="{0778361A-46D2-4804-906C-05EF99B32285}" presName="aNode" presStyleLbl="fgAcc1" presStyleIdx="0" presStyleCnt="4" custLinFactY="-28712" custLinFactNeighborX="-4978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45C879-953C-4911-8501-E9059A3B371A}" type="pres">
      <dgm:prSet presAssocID="{0778361A-46D2-4804-906C-05EF99B32285}" presName="aSpace" presStyleCnt="0"/>
      <dgm:spPr/>
    </dgm:pt>
    <dgm:pt modelId="{C23D7A7A-EB9F-4D8A-B30D-16FE6FBB7A9B}" type="pres">
      <dgm:prSet presAssocID="{BDCA5DEE-98D3-4023-B0DC-9AE981229BDB}" presName="aNode" presStyleLbl="fgAcc1" presStyleIdx="1" presStyleCnt="4" custScaleX="112531" custLinFactY="-29038" custLinFactNeighborX="1000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13DA6-200F-41FF-9EB2-DCC005C2B665}" type="pres">
      <dgm:prSet presAssocID="{BDCA5DEE-98D3-4023-B0DC-9AE981229BDB}" presName="aSpace" presStyleCnt="0"/>
      <dgm:spPr/>
    </dgm:pt>
    <dgm:pt modelId="{A8A78127-7330-4B4C-9ED4-514C12AB7CB0}" type="pres">
      <dgm:prSet presAssocID="{622A044E-7C53-4B07-8BBF-341E49DE747A}" presName="aNode" presStyleLbl="fgAcc1" presStyleIdx="2" presStyleCnt="4" custScaleX="112531" custLinFactY="-19786" custLinFactNeighborX="1069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8DCAB-5F1F-49D5-9ED9-2B1BD15AE5C6}" type="pres">
      <dgm:prSet presAssocID="{622A044E-7C53-4B07-8BBF-341E49DE747A}" presName="aSpace" presStyleCnt="0"/>
      <dgm:spPr/>
    </dgm:pt>
    <dgm:pt modelId="{6DBA3565-7233-4F85-BB00-204E4769521A}" type="pres">
      <dgm:prSet presAssocID="{361833A2-DA4D-454B-9B97-F30F6658E535}" presName="aNode" presStyleLbl="fgAcc1" presStyleIdx="3" presStyleCnt="4" custScaleX="111548" custScaleY="92137" custLinFactY="-18867" custLinFactNeighborX="1203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42181-2AC3-471F-A56D-6801354FD33D}" type="pres">
      <dgm:prSet presAssocID="{361833A2-DA4D-454B-9B97-F30F6658E535}" presName="aSpace" presStyleCnt="0"/>
      <dgm:spPr/>
    </dgm:pt>
  </dgm:ptLst>
  <dgm:cxnLst>
    <dgm:cxn modelId="{BA23F181-2A09-4F52-88C5-BD922773958F}" srcId="{0F14D2F8-DFB6-4802-900C-9F4725871E44}" destId="{BDCA5DEE-98D3-4023-B0DC-9AE981229BDB}" srcOrd="1" destOrd="0" parTransId="{DF55E4AB-5BB8-4A7F-90CF-A321E9F3A463}" sibTransId="{999C2E43-1D4C-4B47-A802-03A4BF6EF651}"/>
    <dgm:cxn modelId="{D23424F6-A491-49FF-8C38-EB6779A9214F}" type="presOf" srcId="{0F14D2F8-DFB6-4802-900C-9F4725871E44}" destId="{0E687301-90C1-4BC3-92CC-E963CB32D27C}" srcOrd="0" destOrd="0" presId="urn:microsoft.com/office/officeart/2005/8/layout/pyramid2"/>
    <dgm:cxn modelId="{398E507F-16BD-4F98-B0B2-321A08665756}" type="presOf" srcId="{361833A2-DA4D-454B-9B97-F30F6658E535}" destId="{6DBA3565-7233-4F85-BB00-204E4769521A}" srcOrd="0" destOrd="0" presId="urn:microsoft.com/office/officeart/2005/8/layout/pyramid2"/>
    <dgm:cxn modelId="{E94BD45E-BB98-405D-8F6C-63B9BF2DF94B}" type="presOf" srcId="{622A044E-7C53-4B07-8BBF-341E49DE747A}" destId="{A8A78127-7330-4B4C-9ED4-514C12AB7CB0}" srcOrd="0" destOrd="0" presId="urn:microsoft.com/office/officeart/2005/8/layout/pyramid2"/>
    <dgm:cxn modelId="{6099A39D-1B39-4FAC-B73E-4BF7AD6BF92C}" srcId="{0F14D2F8-DFB6-4802-900C-9F4725871E44}" destId="{0778361A-46D2-4804-906C-05EF99B32285}" srcOrd="0" destOrd="0" parTransId="{E06D4D8B-EF9E-411D-A084-E64A4F170AEF}" sibTransId="{CA25685E-7CB0-4636-AC24-2BBDC581DDA7}"/>
    <dgm:cxn modelId="{97C87E84-0732-493F-9B20-97DE8AC2CBF6}" type="presOf" srcId="{BDCA5DEE-98D3-4023-B0DC-9AE981229BDB}" destId="{C23D7A7A-EB9F-4D8A-B30D-16FE6FBB7A9B}" srcOrd="0" destOrd="0" presId="urn:microsoft.com/office/officeart/2005/8/layout/pyramid2"/>
    <dgm:cxn modelId="{62132762-0482-44C6-B689-FEDE0442C0CB}" type="presOf" srcId="{0778361A-46D2-4804-906C-05EF99B32285}" destId="{15A65C5C-A112-4783-A0DD-4372012B0F8A}" srcOrd="0" destOrd="0" presId="urn:microsoft.com/office/officeart/2005/8/layout/pyramid2"/>
    <dgm:cxn modelId="{77C2C103-FAD9-4821-A1E6-ED5A5240D237}" srcId="{0F14D2F8-DFB6-4802-900C-9F4725871E44}" destId="{361833A2-DA4D-454B-9B97-F30F6658E535}" srcOrd="3" destOrd="0" parTransId="{79ABE7B5-AC7F-43BE-A9D4-D47CE7B737EC}" sibTransId="{3C1C5643-81ED-41E5-965E-AEB3392D0203}"/>
    <dgm:cxn modelId="{BC0EE5B5-875E-4E0A-A192-AEBC64F26B9F}" srcId="{0F14D2F8-DFB6-4802-900C-9F4725871E44}" destId="{622A044E-7C53-4B07-8BBF-341E49DE747A}" srcOrd="2" destOrd="0" parTransId="{54D77F44-558F-4182-BD03-9149A3939C18}" sibTransId="{A202B3B8-172E-4E5F-B641-B57B0CEAC4A4}"/>
    <dgm:cxn modelId="{C8E4473E-FE1F-470C-A21D-E6E01F0B963C}" type="presParOf" srcId="{0E687301-90C1-4BC3-92CC-E963CB32D27C}" destId="{57780771-2993-481C-8A07-E0246026C289}" srcOrd="0" destOrd="0" presId="urn:microsoft.com/office/officeart/2005/8/layout/pyramid2"/>
    <dgm:cxn modelId="{6AC4C681-0EEE-4E4B-A94B-F7CB643763E1}" type="presParOf" srcId="{0E687301-90C1-4BC3-92CC-E963CB32D27C}" destId="{CCD428E2-222D-4D0E-8375-1FD8A4985C31}" srcOrd="1" destOrd="0" presId="urn:microsoft.com/office/officeart/2005/8/layout/pyramid2"/>
    <dgm:cxn modelId="{76D15973-FAE1-4216-9D50-96B272693121}" type="presParOf" srcId="{CCD428E2-222D-4D0E-8375-1FD8A4985C31}" destId="{15A65C5C-A112-4783-A0DD-4372012B0F8A}" srcOrd="0" destOrd="0" presId="urn:microsoft.com/office/officeart/2005/8/layout/pyramid2"/>
    <dgm:cxn modelId="{CC0591DB-E20C-4C08-BE14-55891105F193}" type="presParOf" srcId="{CCD428E2-222D-4D0E-8375-1FD8A4985C31}" destId="{2145C879-953C-4911-8501-E9059A3B371A}" srcOrd="1" destOrd="0" presId="urn:microsoft.com/office/officeart/2005/8/layout/pyramid2"/>
    <dgm:cxn modelId="{5A5A8147-1FAF-425C-A256-81A079DEC0E4}" type="presParOf" srcId="{CCD428E2-222D-4D0E-8375-1FD8A4985C31}" destId="{C23D7A7A-EB9F-4D8A-B30D-16FE6FBB7A9B}" srcOrd="2" destOrd="0" presId="urn:microsoft.com/office/officeart/2005/8/layout/pyramid2"/>
    <dgm:cxn modelId="{9B1F3DC8-EF70-42C4-960E-5157A097491D}" type="presParOf" srcId="{CCD428E2-222D-4D0E-8375-1FD8A4985C31}" destId="{EA313DA6-200F-41FF-9EB2-DCC005C2B665}" srcOrd="3" destOrd="0" presId="urn:microsoft.com/office/officeart/2005/8/layout/pyramid2"/>
    <dgm:cxn modelId="{E4235D85-96D4-4C5E-8697-57286CA874DB}" type="presParOf" srcId="{CCD428E2-222D-4D0E-8375-1FD8A4985C31}" destId="{A8A78127-7330-4B4C-9ED4-514C12AB7CB0}" srcOrd="4" destOrd="0" presId="urn:microsoft.com/office/officeart/2005/8/layout/pyramid2"/>
    <dgm:cxn modelId="{49A173A9-3B67-4347-B47A-266466FC7779}" type="presParOf" srcId="{CCD428E2-222D-4D0E-8375-1FD8A4985C31}" destId="{6FC8DCAB-5F1F-49D5-9ED9-2B1BD15AE5C6}" srcOrd="5" destOrd="0" presId="urn:microsoft.com/office/officeart/2005/8/layout/pyramid2"/>
    <dgm:cxn modelId="{6DDAE714-2478-4CCC-AAF9-9B6BA9BE442B}" type="presParOf" srcId="{CCD428E2-222D-4D0E-8375-1FD8A4985C31}" destId="{6DBA3565-7233-4F85-BB00-204E4769521A}" srcOrd="6" destOrd="0" presId="urn:microsoft.com/office/officeart/2005/8/layout/pyramid2"/>
    <dgm:cxn modelId="{6FC81271-0F52-41FE-BB6F-BEC3B83ABDED}" type="presParOf" srcId="{CCD428E2-222D-4D0E-8375-1FD8A4985C31}" destId="{EA342181-2AC3-471F-A56D-6801354FD33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780771-2993-481C-8A07-E0246026C289}">
      <dsp:nvSpPr>
        <dsp:cNvPr id="0" name=""/>
        <dsp:cNvSpPr/>
      </dsp:nvSpPr>
      <dsp:spPr>
        <a:xfrm>
          <a:off x="848404" y="0"/>
          <a:ext cx="3694545" cy="557216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65C5C-A112-4783-A0DD-4372012B0F8A}">
      <dsp:nvSpPr>
        <dsp:cNvPr id="0" name=""/>
        <dsp:cNvSpPr/>
      </dsp:nvSpPr>
      <dsp:spPr>
        <a:xfrm>
          <a:off x="1500209" y="142876"/>
          <a:ext cx="2401454" cy="10077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Arial" pitchFamily="34" charset="0"/>
              <a:cs typeface="Arial" pitchFamily="34" charset="0"/>
            </a:rPr>
            <a:t>Кеңес төрағасы</a:t>
          </a:r>
          <a:endParaRPr lang="en-US" sz="2000" kern="1200" dirty="0" smtClean="0">
            <a:latin typeface="Arial" pitchFamily="34" charset="0"/>
            <a:cs typeface="Arial" pitchFamily="34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республика</a:t>
          </a:r>
          <a:endParaRPr lang="ru-RU" sz="1800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500209" y="142876"/>
        <a:ext cx="2401454" cy="1007778"/>
      </dsp:txXfrm>
    </dsp:sp>
    <dsp:sp modelId="{C23D7A7A-EB9F-4D8A-B30D-16FE6FBB7A9B}">
      <dsp:nvSpPr>
        <dsp:cNvPr id="0" name=""/>
        <dsp:cNvSpPr/>
      </dsp:nvSpPr>
      <dsp:spPr>
        <a:xfrm>
          <a:off x="2785503" y="1273341"/>
          <a:ext cx="2702380" cy="10077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Arial" pitchFamily="34" charset="0"/>
              <a:cs typeface="Arial" pitchFamily="34" charset="0"/>
            </a:rPr>
            <a:t>Кеңес атқарушы хатшысы</a:t>
          </a:r>
          <a:endParaRPr lang="kk-KZ" sz="1600" kern="1200" dirty="0" smtClean="0">
            <a:latin typeface="Arial" pitchFamily="34" charset="0"/>
            <a:cs typeface="Arial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облыс</a:t>
          </a:r>
          <a:endParaRPr lang="ru-RU" sz="1600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785503" y="1273341"/>
        <a:ext cx="2702380" cy="1007778"/>
      </dsp:txXfrm>
    </dsp:sp>
    <dsp:sp modelId="{A8A78127-7330-4B4C-9ED4-514C12AB7CB0}">
      <dsp:nvSpPr>
        <dsp:cNvPr id="0" name=""/>
        <dsp:cNvSpPr/>
      </dsp:nvSpPr>
      <dsp:spPr>
        <a:xfrm>
          <a:off x="2802121" y="2500331"/>
          <a:ext cx="2702380" cy="10077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Arial" pitchFamily="34" charset="0"/>
              <a:cs typeface="Arial" pitchFamily="34" charset="0"/>
            </a:rPr>
            <a:t>Кеңес атқарушы хатшысы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аудан/қала</a:t>
          </a:r>
          <a:endParaRPr lang="ru-RU" sz="1600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802121" y="2500331"/>
        <a:ext cx="2702380" cy="1007778"/>
      </dsp:txXfrm>
    </dsp:sp>
    <dsp:sp modelId="{6DBA3565-7233-4F85-BB00-204E4769521A}">
      <dsp:nvSpPr>
        <dsp:cNvPr id="0" name=""/>
        <dsp:cNvSpPr/>
      </dsp:nvSpPr>
      <dsp:spPr>
        <a:xfrm>
          <a:off x="2846032" y="3643343"/>
          <a:ext cx="2678774" cy="9285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Arial" pitchFamily="34" charset="0"/>
              <a:cs typeface="Arial" pitchFamily="34" charset="0"/>
            </a:rPr>
            <a:t>Кеңес атқарушы хатшысы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мектеп</a:t>
          </a:r>
          <a:endParaRPr lang="ru-RU" sz="1600" kern="1200" dirty="0">
            <a:solidFill>
              <a:schemeClr val="accent3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846032" y="3643343"/>
        <a:ext cx="2678774" cy="928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BFA3D5A-EE86-48CD-B15D-38EF89E19FBA}" type="datetimeFigureOut">
              <a:rPr lang="ru-RU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F6BE006-18C7-4ED6-86D6-189C29CAE5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804983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BB5DEB3-D2F0-46FC-83B4-F600AC75ED81}" type="datetimeFigureOut">
              <a:rPr lang="ru-RU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8B56BA4-B3C0-4172-8274-44BB6AF4FA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58470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A7D8C6-1EC6-4B65-BADB-CEFDB48CB05B}" type="slidenum">
              <a:rPr lang="ru-RU" smtClean="0"/>
              <a:pPr eaLnBrk="1" hangingPunct="1"/>
              <a:t>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1F12E4-5656-4702-ADE6-85E32DCCBF0F}" type="slidenum">
              <a:rPr lang="ru-RU" smtClean="0"/>
              <a:pPr eaLnBrk="1" hangingPunct="1"/>
              <a:t>2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23A30A-727D-41E9-8346-295185165831}" type="slidenum">
              <a:rPr lang="ru-RU" smtClean="0"/>
              <a:pPr eaLnBrk="1" hangingPunct="1"/>
              <a:t>3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A902254-B339-498F-95B2-51404049A85E}" type="slidenum">
              <a:rPr lang="ru-RU" smtClean="0"/>
              <a:pPr eaLnBrk="1" hangingPunct="1"/>
              <a:t>4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0A0C4AD-4F1D-423E-80E1-8E159ECB780B}" type="slidenum">
              <a:rPr lang="ru-RU" smtClean="0"/>
              <a:pPr eaLnBrk="1" hangingPunct="1"/>
              <a:t>5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6E34998-6D7D-4ABD-9D10-A8AB621005BE}" type="slidenum">
              <a:rPr lang="ru-RU" smtClean="0"/>
              <a:pPr eaLnBrk="1" hangingPunct="1"/>
              <a:t>6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F6F2F7-FAF1-4059-822B-7DAA59E5E153}" type="slidenum">
              <a:rPr lang="ru-RU" smtClean="0"/>
              <a:pPr eaLnBrk="1" hangingPunct="1"/>
              <a:t>7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7A5678-6719-45A1-9458-E447291DE194}" type="slidenum">
              <a:rPr lang="ru-RU" smtClean="0"/>
              <a:pPr eaLnBrk="1" hangingPunct="1"/>
              <a:t>8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D40FACB-83B5-4808-B4E3-D7DD31941468}" type="slidenum">
              <a:rPr lang="ru-RU" smtClean="0"/>
              <a:pPr eaLnBrk="1" hangingPunct="1"/>
              <a:t>9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F88C469-5A7A-496A-977D-20A3B7CFD0C4}" type="slidenum">
              <a:rPr lang="ru-RU" smtClean="0"/>
              <a:pPr eaLnBrk="1" hangingPunct="1"/>
              <a:t>10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19B6C4D-7E2F-48BC-A379-FFE1586AF257}" type="slidenum">
              <a:rPr lang="ru-RU" smtClean="0"/>
              <a:pPr eaLnBrk="1" hangingPunct="1"/>
              <a:t>11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k-KZ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50CA5E-30D1-4965-985C-A362650D8B38}" type="slidenum">
              <a:rPr lang="ru-RU" smtClean="0"/>
              <a:pPr eaLnBrk="1" hangingPunct="1"/>
              <a:t>12</a:t>
            </a:fld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6079C0B-5749-4079-B01E-B69D11F95359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ADA9358-C0A6-41F5-8AEF-9EB2BFE730F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90AAFE2-BEEB-4EBE-B189-D697E49F42E8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10D7F0-E13D-4AAD-896C-8C5F9236F43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85F63C-981F-4F57-8B82-F4B84CD42266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05EBE34-C3BC-46B9-ADAD-80EF632037B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D8BC453-A0C3-4DA2-9523-C520AD37DF57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87679E-009E-43E6-828B-3973C4AE729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9922B96-A35D-424F-9132-E677CB7EEAE0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7E654D-7665-4C8F-897D-CBA3803385F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743B7BE-DC32-4A8B-BE19-EB6E10A3C732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657B89C-993D-4E5C-B095-D1EE1C9701F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BED77DA-456D-4EE8-BE24-9091422C8A60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00975B4-63AC-44E1-9DA0-0DB5CB30FFF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884C37C5-2D5A-4554-A257-5C1C598B5F46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CC0F482-31A5-478F-9FF9-3400B1866CB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7B58C3E-B8D9-435D-A3D5-ABC77C2E866B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6E231D6-315F-4D30-90A5-9257CA4C88F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2205A8-BAE9-436D-AD70-A840662C611E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0DE0EAA-AED8-49C4-8022-F188DC07712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2D9AB0-9C82-4FA2-9D07-50FB58F3BF56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FFC0F24-D446-4670-872F-66C0EC5F1A7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570E693-2B45-4E2E-A66A-10EBBE7439A4}" type="datetime1">
              <a:rPr lang="ru-RU" smtClean="0"/>
              <a:pPr>
                <a:defRPr/>
              </a:pPr>
              <a:t>29.10.2016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561AA1D-A0ED-460A-83DF-501BDE9F909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3" r:id="rId1"/>
    <p:sldLayoutId id="2147484884" r:id="rId2"/>
    <p:sldLayoutId id="2147484885" r:id="rId3"/>
    <p:sldLayoutId id="2147484886" r:id="rId4"/>
    <p:sldLayoutId id="2147484887" r:id="rId5"/>
    <p:sldLayoutId id="2147484888" r:id="rId6"/>
    <p:sldLayoutId id="2147484889" r:id="rId7"/>
    <p:sldLayoutId id="2147484890" r:id="rId8"/>
    <p:sldLayoutId id="2147484891" r:id="rId9"/>
    <p:sldLayoutId id="2147484892" r:id="rId10"/>
    <p:sldLayoutId id="214748489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251520" y="2204864"/>
            <a:ext cx="8640960" cy="324036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 </a:t>
            </a:r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жасөспірімдердің біріңғай ұйымы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Республикалық </a:t>
            </a:r>
            <a:r>
              <a:rPr lang="ru-RU" sz="3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қоғамдық бірлестігі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6" descr="жас УЛА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293938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00594" y="1689637"/>
            <a:ext cx="4000496" cy="4739759"/>
          </a:xfr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i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…Надо развернуть работу среди юных казахстанцев. Надо объединить молодёжь страны, создать единое движение «Жас Ұлан».</a:t>
            </a:r>
            <a:br>
              <a:rPr lang="ru-RU" sz="1800" i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i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Поручаю партии проработать также вопрос о создании новой системы детских организаций, назвав её, например, </a:t>
            </a:r>
            <a:br>
              <a:rPr lang="ru-RU" sz="1800" i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i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«Жас Қыран»…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914400" y="928688"/>
            <a:ext cx="8229600" cy="796925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3200" b="1" dirty="0">
              <a:solidFill>
                <a:schemeClr val="accent1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6572264" y="4918108"/>
            <a:ext cx="1928826" cy="439718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Астана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11 февраля, 2011 г.</a:t>
            </a:r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346200"/>
            <a:ext cx="3751263" cy="3868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571472" y="60324"/>
            <a:ext cx="8229600" cy="796908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XIII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 Съезд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Народно-Демократической партии «Нур Отан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»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</a:rPr>
              <a:t>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571472" y="214290"/>
            <a:ext cx="8229600" cy="796908"/>
          </a:xfrm>
          <a:prstGeom prst="rect">
            <a:avLst/>
          </a:prstGeom>
        </p:spPr>
        <p:txBody>
          <a:bodyPr anchor="ctr">
            <a:normAutofit fontScale="8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cs typeface="Times New Roman" pitchFamily="18" charset="0"/>
              </a:rPr>
              <a:t>Создание РОО «Единая детско-юношеская организация «</a:t>
            </a:r>
            <a:r>
              <a:rPr lang="kk-KZ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cs typeface="Times New Roman" pitchFamily="18" charset="0"/>
              </a:rPr>
              <a:t>Жас Ұлан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cs typeface="Times New Roman" pitchFamily="18" charset="0"/>
              </a:rPr>
              <a:t>»</a:t>
            </a:r>
          </a:p>
        </p:txBody>
      </p:sp>
      <p:sp>
        <p:nvSpPr>
          <p:cNvPr id="11268" name="Прямоугольник 6"/>
          <p:cNvSpPr>
            <a:spLocks noChangeArrowheads="1"/>
          </p:cNvSpPr>
          <p:nvPr/>
        </p:nvSpPr>
        <p:spPr bwMode="auto">
          <a:xfrm>
            <a:off x="900113" y="1412875"/>
            <a:ext cx="764381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b="1" dirty="0"/>
              <a:t>Во исполнение поручения, а также в год празднования 20-летия Независимости Республики Казахстан, 6 июля текущего года создалась Республиканское Общественное </a:t>
            </a:r>
            <a:r>
              <a:rPr lang="ru-RU" b="1" dirty="0" smtClean="0"/>
              <a:t>Объединение</a:t>
            </a:r>
            <a:r>
              <a:rPr lang="en-US" b="1" dirty="0" smtClean="0"/>
              <a:t> </a:t>
            </a:r>
            <a:r>
              <a:rPr lang="ru-RU" b="1" dirty="0" smtClean="0"/>
              <a:t>«</a:t>
            </a:r>
            <a:r>
              <a:rPr lang="ru-RU" b="1" dirty="0"/>
              <a:t>Единая детско-юношеская организация «Жас Ұлан»</a:t>
            </a:r>
          </a:p>
          <a:p>
            <a:pPr algn="just"/>
            <a:r>
              <a:rPr lang="ru-RU" b="1" dirty="0"/>
              <a:t>	Инициаторами РОО «Единая детско-юношеская организация «Жас Ұлан» стали представители МК «Жас Отан», молодежных и детских НПО, студенты «Назарбаев университета».</a:t>
            </a:r>
          </a:p>
        </p:txBody>
      </p:sp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214813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4214813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3250" y="357188"/>
            <a:ext cx="7672388" cy="6461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«Жас </a:t>
            </a:r>
            <a:r>
              <a:rPr lang="kk-KZ" b="1" i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Ұлан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» - система для формирования и развития </a:t>
            </a:r>
          </a:p>
          <a:p>
            <a:pPr algn="ctr">
              <a:defRPr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«Казахстанцев будущего»</a:t>
            </a:r>
          </a:p>
        </p:txBody>
      </p:sp>
      <p:pic>
        <p:nvPicPr>
          <p:cNvPr id="13315" name="Picture 6" descr="C:\Documents and Settings\ayan\Мои документы\Мои рисунки\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62275" y="13222288"/>
            <a:ext cx="10369550" cy="69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C:\Documents and Settings\ayan\Мои документы\Мои рисунки\04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909657" y="2500306"/>
            <a:ext cx="3591433" cy="2394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13317" name="TextBox 1"/>
          <p:cNvSpPr txBox="1">
            <a:spLocks noChangeArrowheads="1"/>
          </p:cNvSpPr>
          <p:nvPr/>
        </p:nvSpPr>
        <p:spPr bwMode="auto">
          <a:xfrm>
            <a:off x="198438" y="1620838"/>
            <a:ext cx="4659312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sz="1400" b="1" i="1" dirty="0"/>
              <a:t>       </a:t>
            </a:r>
            <a:r>
              <a:rPr lang="ru-RU" sz="1600" b="1" i="1" dirty="0"/>
              <a:t>…«Казахстанец будущего»…  глаза должны гореть жаждой новых знаний… ум должен быть отточен для решения самых сложных задач…сердце должно пылать беззаветной любовью к Родине. Он должен быть здоровым, подтянутым и крепким…</a:t>
            </a:r>
            <a:r>
              <a:rPr lang="ru-RU" sz="1400" b="1" dirty="0"/>
              <a:t> </a:t>
            </a:r>
            <a:r>
              <a:rPr lang="ru-RU" sz="1600" b="1" i="1" dirty="0"/>
              <a:t>Помните, именно вы, молодежь независимого Казахстана, являетесь самым главным достоянием страны, и от вас зависит будущее нашей Родины – Республики Казахстан!</a:t>
            </a:r>
          </a:p>
          <a:p>
            <a:pPr algn="just" eaLnBrk="1" hangingPunct="1"/>
            <a:r>
              <a:rPr lang="ru-RU" sz="1400" b="1" i="1" dirty="0"/>
              <a:t>    </a:t>
            </a:r>
          </a:p>
          <a:p>
            <a:pPr algn="r" eaLnBrk="1" hangingPunct="1"/>
            <a:endParaRPr lang="ru-RU" sz="1400" b="1" i="1" dirty="0">
              <a:cs typeface="Arial" charset="0"/>
            </a:endParaRPr>
          </a:p>
          <a:p>
            <a:pPr algn="r"/>
            <a:r>
              <a:rPr lang="ru-RU" sz="1400" b="1" dirty="0">
                <a:cs typeface="Arial" charset="0"/>
              </a:rPr>
              <a:t>Выступление Президента</a:t>
            </a:r>
          </a:p>
          <a:p>
            <a:pPr algn="r"/>
            <a:r>
              <a:rPr lang="ru-RU" sz="1400" b="1" dirty="0">
                <a:cs typeface="Arial" charset="0"/>
              </a:rPr>
              <a:t>Н.А. Назарбаева  </a:t>
            </a:r>
          </a:p>
          <a:p>
            <a:pPr algn="r"/>
            <a:r>
              <a:rPr lang="ru-RU" sz="1400" b="1" dirty="0">
                <a:cs typeface="Arial" charset="0"/>
              </a:rPr>
              <a:t>на </a:t>
            </a:r>
            <a:r>
              <a:rPr lang="kk-KZ" sz="1400" b="1" dirty="0">
                <a:cs typeface="Arial" charset="0"/>
              </a:rPr>
              <a:t>І </a:t>
            </a:r>
            <a:r>
              <a:rPr lang="ru-RU" sz="1400" b="1" dirty="0">
                <a:cs typeface="Arial" charset="0"/>
              </a:rPr>
              <a:t>Съезде Молодежного крыла </a:t>
            </a:r>
          </a:p>
          <a:p>
            <a:pPr algn="r"/>
            <a:r>
              <a:rPr lang="ru-RU" sz="1400" b="1" dirty="0">
                <a:cs typeface="Arial" charset="0"/>
              </a:rPr>
              <a:t>«Жас Отан»</a:t>
            </a:r>
          </a:p>
          <a:p>
            <a:pPr algn="r"/>
            <a:r>
              <a:rPr lang="ru-RU" sz="1400" b="1" dirty="0">
                <a:cs typeface="Arial" charset="0"/>
              </a:rPr>
              <a:t>(Астана, 14 мая 2008 года)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571472" y="60324"/>
            <a:ext cx="8229600" cy="796908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u="sng" dirty="0" err="1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Тәрбиел</a:t>
            </a:r>
            <a:r>
              <a:rPr lang="en-US" sz="3200" b="1" i="1" u="sng" dirty="0" err="1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i</a:t>
            </a:r>
            <a:r>
              <a:rPr lang="ru-RU" sz="3200" b="1" i="1" u="sng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к </a:t>
            </a:r>
            <a:r>
              <a:rPr lang="ru-RU" sz="3200" b="1" i="1" u="sng" dirty="0" err="1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процесін</a:t>
            </a:r>
            <a:r>
              <a:rPr lang="en-US" sz="3200" b="1" i="1" u="sng" dirty="0" err="1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i</a:t>
            </a:r>
            <a:r>
              <a:rPr lang="ru-RU" sz="3200" b="1" i="1" u="sng" dirty="0" err="1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ң басымдықтары</a:t>
            </a:r>
            <a:r>
              <a:rPr lang="ru-RU" sz="3200" b="1" i="1" u="sng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 </a:t>
            </a:r>
            <a:endParaRPr lang="ru-RU" sz="3200" b="1" i="1" u="sng" dirty="0">
              <a:solidFill>
                <a:schemeClr val="accent6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b="1" i="1" dirty="0" smtClean="0">
                <a:latin typeface="Cambria" pitchFamily="18" charset="0"/>
              </a:rPr>
              <a:t>Негізгі мақсаты</a:t>
            </a:r>
            <a:endParaRPr lang="ru-RU" i="1" dirty="0" smtClean="0">
              <a:latin typeface="Cambria" pitchFamily="18" charset="0"/>
            </a:endParaRPr>
          </a:p>
          <a:p>
            <a:r>
              <a:rPr lang="kk-KZ" i="1" dirty="0" smtClean="0">
                <a:latin typeface="Cambria" pitchFamily="18" charset="0"/>
              </a:rPr>
              <a:t>	«Жас Ұлан» ұйымының негізгі мақсаты оқушылардың қоғамдық әлеуметтік, танымдық және шығармашылық қабілеттерін дамыту.</a:t>
            </a:r>
            <a:endParaRPr lang="ru-RU" i="1" dirty="0" smtClean="0">
              <a:latin typeface="Cambria" pitchFamily="18" charset="0"/>
            </a:endParaRPr>
          </a:p>
          <a:p>
            <a:endParaRPr lang="ru-RU" i="1" dirty="0" smtClean="0">
              <a:latin typeface="Cambria" pitchFamily="18" charset="0"/>
            </a:endParaRPr>
          </a:p>
          <a:p>
            <a:pPr>
              <a:buNone/>
            </a:pPr>
            <a:r>
              <a:rPr lang="kk-KZ" b="1" i="1" dirty="0" smtClean="0">
                <a:latin typeface="Cambria" pitchFamily="18" charset="0"/>
              </a:rPr>
              <a:t>Міндеттері:</a:t>
            </a:r>
            <a:endParaRPr lang="ru-RU" i="1" dirty="0" smtClean="0">
              <a:latin typeface="Cambria" pitchFamily="18" charset="0"/>
            </a:endParaRPr>
          </a:p>
          <a:p>
            <a:r>
              <a:rPr lang="kk-KZ" i="1" dirty="0" smtClean="0">
                <a:latin typeface="Cambria" pitchFamily="18" charset="0"/>
              </a:rPr>
              <a:t>-   мектеп оқушыларының әлеуметтік тәжірибелерін байыту және дамыту, әлеуметтік-танымдық бастамаларды жүзеге асыру;</a:t>
            </a:r>
            <a:endParaRPr lang="ru-RU" i="1" dirty="0" smtClean="0">
              <a:latin typeface="Cambria" pitchFamily="18" charset="0"/>
            </a:endParaRPr>
          </a:p>
          <a:p>
            <a:r>
              <a:rPr lang="kk-KZ" i="1" dirty="0" smtClean="0">
                <a:latin typeface="Cambria" pitchFamily="18" charset="0"/>
              </a:rPr>
              <a:t>- мектептің тәрбиелік әлеуетін жүзеге асыру. </a:t>
            </a:r>
            <a:endParaRPr lang="ru-RU" i="1" dirty="0" smtClean="0">
              <a:latin typeface="Cambria" pitchFamily="18" charset="0"/>
            </a:endParaRP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3186113" cy="714375"/>
          </a:xfrm>
        </p:spPr>
        <p:txBody>
          <a:bodyPr rtlCol="0"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Логотип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472598" y="1406798"/>
            <a:ext cx="4099402" cy="549533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«Жас Қыра</a:t>
            </a:r>
            <a:r>
              <a:rPr lang="kk-KZ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н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16389" name="Picture 13" descr="жас КЫРА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24175"/>
            <a:ext cx="34559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2"/>
          <p:cNvSpPr txBox="1">
            <a:spLocks/>
          </p:cNvSpPr>
          <p:nvPr/>
        </p:nvSpPr>
        <p:spPr>
          <a:xfrm>
            <a:off x="4938199" y="1390607"/>
            <a:ext cx="3949014" cy="49494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«Жас </a:t>
            </a:r>
            <a:r>
              <a:rPr lang="kk-KZ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Ұлан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1639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05038"/>
            <a:ext cx="271462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/>
          </p:cNvSpPr>
          <p:nvPr/>
        </p:nvSpPr>
        <p:spPr bwMode="auto">
          <a:xfrm>
            <a:off x="571472" y="0"/>
            <a:ext cx="8229600" cy="1143000"/>
          </a:xfrm>
          <a:prstGeom prst="rect">
            <a:avLst/>
          </a:prstGeom>
          <a:noFill/>
        </p:spPr>
        <p:txBody>
          <a:bodyPr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0" hangingPunct="0">
              <a:defRPr/>
            </a:pPr>
            <a:r>
              <a:rPr lang="ru-RU" sz="3200" b="1" i="1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  <a:ea typeface="+mj-ea"/>
                <a:cs typeface="+mj-cs"/>
              </a:rPr>
              <a:t>НЕГІЗГІ   БАҒЫТТАР:</a:t>
            </a:r>
            <a:endParaRPr lang="ru-RU" sz="3200" b="1" i="1" dirty="0">
              <a:solidFill>
                <a:schemeClr val="bg2">
                  <a:lumMod val="25000"/>
                </a:schemeClr>
              </a:solidFill>
              <a:latin typeface="Book Antiqua" pitchFamily="18" charset="0"/>
              <a:ea typeface="+mj-ea"/>
              <a:cs typeface="+mj-cs"/>
            </a:endParaRPr>
          </a:p>
        </p:txBody>
      </p:sp>
      <p:sp>
        <p:nvSpPr>
          <p:cNvPr id="21523" name="Text Box 24"/>
          <p:cNvSpPr txBox="1">
            <a:spLocks noChangeArrowheads="1"/>
          </p:cNvSpPr>
          <p:nvPr/>
        </p:nvSpPr>
        <p:spPr bwMode="auto">
          <a:xfrm>
            <a:off x="2130830" y="928670"/>
            <a:ext cx="51774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     </a:t>
            </a:r>
            <a:r>
              <a:rPr lang="ru-RU" sz="3200" b="1" i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Зияткерлік</a:t>
            </a:r>
            <a:r>
              <a:rPr lang="ru-RU"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  даму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grpSp>
        <p:nvGrpSpPr>
          <p:cNvPr id="17412" name="Группа 20"/>
          <p:cNvGrpSpPr>
            <a:grpSpLocks/>
          </p:cNvGrpSpPr>
          <p:nvPr/>
        </p:nvGrpSpPr>
        <p:grpSpPr bwMode="auto">
          <a:xfrm>
            <a:off x="549275" y="919163"/>
            <a:ext cx="8351838" cy="5010150"/>
            <a:chOff x="468313" y="908050"/>
            <a:chExt cx="8351837" cy="5010172"/>
          </a:xfrm>
        </p:grpSpPr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468313" y="1773241"/>
              <a:ext cx="2468563" cy="7334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Мектеп/аудандық конференциялары</a:t>
              </a: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" name="TextBox 21"/>
            <p:cNvSpPr txBox="1">
              <a:spLocks noChangeArrowheads="1"/>
            </p:cNvSpPr>
            <p:nvPr/>
          </p:nvSpPr>
          <p:spPr bwMode="auto">
            <a:xfrm>
              <a:off x="3373438" y="1773241"/>
              <a:ext cx="2468563" cy="7334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Дебат</a:t>
              </a: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Box 21"/>
            <p:cNvSpPr txBox="1">
              <a:spLocks noChangeArrowheads="1"/>
            </p:cNvSpPr>
            <p:nvPr/>
          </p:nvSpPr>
          <p:spPr bwMode="auto">
            <a:xfrm>
              <a:off x="6291237" y="1761707"/>
              <a:ext cx="2470150" cy="7334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Олимпиадалар</a:t>
              </a: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1509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1850" y="2725738"/>
              <a:ext cx="1816100" cy="1227137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21510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69075" y="2725738"/>
              <a:ext cx="1816100" cy="1247775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4" name="TextBox 21"/>
            <p:cNvSpPr txBox="1">
              <a:spLocks noChangeArrowheads="1"/>
            </p:cNvSpPr>
            <p:nvPr/>
          </p:nvSpPr>
          <p:spPr bwMode="auto">
            <a:xfrm>
              <a:off x="2714626" y="4286265"/>
              <a:ext cx="3703637" cy="43973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r>
                <a:rPr lang="ru-RU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Шеберлік</a:t>
              </a:r>
              <a:r>
                <a:rPr lang="ru-RU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4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сабағы</a:t>
              </a: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21"/>
            <p:cNvSpPr txBox="1">
              <a:spLocks noChangeArrowheads="1"/>
            </p:cNvSpPr>
            <p:nvPr/>
          </p:nvSpPr>
          <p:spPr bwMode="auto">
            <a:xfrm>
              <a:off x="539751" y="5184794"/>
              <a:ext cx="2470150" cy="7334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21"/>
            <p:cNvSpPr txBox="1">
              <a:spLocks noChangeArrowheads="1"/>
            </p:cNvSpPr>
            <p:nvPr/>
          </p:nvSpPr>
          <p:spPr bwMode="auto">
            <a:xfrm>
              <a:off x="3419476" y="5192731"/>
              <a:ext cx="2468562" cy="43974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r>
                <a:rPr lang="kk-KZ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Шешендік өнер</a:t>
              </a: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1587" y="5184794"/>
              <a:ext cx="2468563" cy="7334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8000" tIns="108000" rIns="108000" bIns="40074"/>
            <a:lstStyle/>
            <a:p>
              <a:pPr algn="ctr" eaLnBrk="0" hangingPunct="0">
                <a:spcAft>
                  <a:spcPts val="1750"/>
                </a:spcAft>
                <a:defRPr/>
              </a:pPr>
              <a:r>
                <a:rPr lang="kk-KZ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Зияткерлік ойындарды өткізу</a:t>
              </a:r>
              <a:endPara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7423" name="Соединительная линия уступом 32"/>
            <p:cNvCxnSpPr>
              <a:cxnSpLocks noChangeShapeType="1"/>
            </p:cNvCxnSpPr>
            <p:nvPr/>
          </p:nvCxnSpPr>
          <p:spPr bwMode="auto">
            <a:xfrm rot="10800000" flipV="1">
              <a:off x="1774825" y="4411663"/>
              <a:ext cx="931863" cy="647700"/>
            </a:xfrm>
            <a:prstGeom prst="bentConnector3">
              <a:avLst>
                <a:gd name="adj1" fmla="val 49917"/>
              </a:avLst>
            </a:prstGeom>
            <a:noFill/>
            <a:ln w="9525" algn="ctr">
              <a:solidFill>
                <a:srgbClr val="0099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4" name="Соединительная линия уступом 32"/>
            <p:cNvCxnSpPr>
              <a:cxnSpLocks noChangeShapeType="1"/>
            </p:cNvCxnSpPr>
            <p:nvPr/>
          </p:nvCxnSpPr>
          <p:spPr bwMode="auto">
            <a:xfrm>
              <a:off x="6423025" y="4411663"/>
              <a:ext cx="1162050" cy="647700"/>
            </a:xfrm>
            <a:prstGeom prst="bentConnector3">
              <a:avLst>
                <a:gd name="adj1" fmla="val 50000"/>
              </a:avLst>
            </a:prstGeom>
            <a:noFill/>
            <a:ln w="9525" algn="ctr">
              <a:solidFill>
                <a:srgbClr val="0099FF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25" name="Line 20"/>
            <p:cNvSpPr>
              <a:spLocks noChangeShapeType="1"/>
            </p:cNvSpPr>
            <p:nvPr/>
          </p:nvSpPr>
          <p:spPr bwMode="auto">
            <a:xfrm>
              <a:off x="4606925" y="4705350"/>
              <a:ext cx="0" cy="439738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426" name="Line 21"/>
            <p:cNvSpPr>
              <a:spLocks noChangeShapeType="1"/>
            </p:cNvSpPr>
            <p:nvPr/>
          </p:nvSpPr>
          <p:spPr bwMode="auto">
            <a:xfrm>
              <a:off x="1703388" y="2505075"/>
              <a:ext cx="0" cy="220663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427" name="Line 23"/>
            <p:cNvSpPr>
              <a:spLocks noChangeShapeType="1"/>
            </p:cNvSpPr>
            <p:nvPr/>
          </p:nvSpPr>
          <p:spPr bwMode="auto">
            <a:xfrm>
              <a:off x="4535488" y="2505075"/>
              <a:ext cx="0" cy="220663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428" name="Line 24"/>
            <p:cNvSpPr>
              <a:spLocks noChangeShapeType="1"/>
            </p:cNvSpPr>
            <p:nvPr/>
          </p:nvSpPr>
          <p:spPr bwMode="auto">
            <a:xfrm>
              <a:off x="7440613" y="2505075"/>
              <a:ext cx="0" cy="220663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429" name="Text Box 23"/>
            <p:cNvSpPr txBox="1">
              <a:spLocks noChangeArrowheads="1"/>
            </p:cNvSpPr>
            <p:nvPr/>
          </p:nvSpPr>
          <p:spPr bwMode="auto">
            <a:xfrm>
              <a:off x="971550" y="908050"/>
              <a:ext cx="69850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kk-KZ"/>
            </a:p>
          </p:txBody>
        </p:sp>
        <p:pic>
          <p:nvPicPr>
            <p:cNvPr id="21524" name="Picture 2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08400" y="2708275"/>
              <a:ext cx="1800225" cy="122555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27584" y="5229200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Т</a:t>
            </a:r>
            <a:r>
              <a:rPr lang="ru-RU" sz="1400" dirty="0" err="1" smtClean="0"/>
              <a:t>ұсаукесерлерд</a:t>
            </a:r>
            <a:r>
              <a:rPr lang="en-US" sz="1400" dirty="0" err="1" smtClean="0"/>
              <a:t>i</a:t>
            </a:r>
            <a:r>
              <a:rPr lang="en-US" sz="1400" dirty="0" smtClean="0"/>
              <a:t> </a:t>
            </a:r>
            <a:r>
              <a:rPr lang="ru-RU" sz="1400" dirty="0" smtClean="0"/>
              <a:t> </a:t>
            </a:r>
            <a:r>
              <a:rPr lang="ru-RU" sz="1400" dirty="0" err="1" smtClean="0"/>
              <a:t>үйрену </a:t>
            </a:r>
            <a:r>
              <a:rPr lang="ru-RU" sz="1400" dirty="0" err="1" smtClean="0"/>
              <a:t>және </a:t>
            </a:r>
            <a:r>
              <a:rPr lang="ru-RU" sz="1400" dirty="0" err="1" smtClean="0"/>
              <a:t>жасау</a:t>
            </a:r>
            <a:r>
              <a:rPr lang="ru-RU" sz="1400" dirty="0" smtClean="0"/>
              <a:t>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8125" y="1992313"/>
            <a:ext cx="2709863" cy="8651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Спорттық топ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21"/>
          <p:cNvSpPr txBox="1">
            <a:spLocks noChangeArrowheads="1"/>
          </p:cNvSpPr>
          <p:nvPr/>
        </p:nvSpPr>
        <p:spPr bwMode="auto">
          <a:xfrm>
            <a:off x="3117850" y="1992313"/>
            <a:ext cx="2709863" cy="8651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Қолдау топтары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1"/>
          <p:cNvSpPr txBox="1">
            <a:spLocks noChangeArrowheads="1"/>
          </p:cNvSpPr>
          <p:nvPr/>
        </p:nvSpPr>
        <p:spPr bwMode="auto">
          <a:xfrm>
            <a:off x="5997575" y="1992313"/>
            <a:ext cx="2709863" cy="8651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Фан</a:t>
            </a:r>
            <a:r>
              <a:rPr lang="kk-KZ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клубтар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8025" y="3471863"/>
            <a:ext cx="2495550" cy="178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8" name="Text Box 15"/>
          <p:cNvSpPr txBox="1">
            <a:spLocks noChangeArrowheads="1"/>
          </p:cNvSpPr>
          <p:nvPr/>
        </p:nvSpPr>
        <p:spPr bwMode="auto">
          <a:xfrm>
            <a:off x="1893145" y="642918"/>
            <a:ext cx="60364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dirty="0" err="1" smtClean="0">
                <a:ln w="11430">
                  <a:solidFill>
                    <a:srgbClr val="00FF99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pitchFamily="34" charset="0"/>
              </a:rPr>
              <a:t>Спорттық   </a:t>
            </a:r>
            <a:r>
              <a:rPr lang="ru-RU" sz="3600" b="1" i="1" dirty="0" smtClean="0">
                <a:ln w="11430">
                  <a:solidFill>
                    <a:srgbClr val="00FF99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pitchFamily="34" charset="0"/>
              </a:rPr>
              <a:t>даму</a:t>
            </a:r>
            <a:endParaRPr lang="ru-RU" sz="3600" b="1" i="1" dirty="0">
              <a:ln w="11430">
                <a:solidFill>
                  <a:srgbClr val="00FF99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2539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300" y="3432175"/>
            <a:ext cx="2495550" cy="1782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40" name="Picture 18" descr="15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56313" y="3432175"/>
            <a:ext cx="2495550" cy="1871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39938" name="Rectangle 2"/>
          <p:cNvSpPr>
            <a:spLocks noGrp="1"/>
          </p:cNvSpPr>
          <p:nvPr>
            <p:ph type="title"/>
          </p:nvPr>
        </p:nvSpPr>
        <p:spPr bwMode="auto">
          <a:xfrm>
            <a:off x="500034" y="357166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kk-KZ" sz="3600" i="1" dirty="0" smtClean="0">
                <a:effectLst/>
                <a:latin typeface="Arial" pitchFamily="34" charset="0"/>
                <a:cs typeface="Arial" pitchFamily="34" charset="0"/>
              </a:rPr>
              <a:t>Қоғамдық  қызмет</a:t>
            </a:r>
            <a:endParaRPr lang="ru-RU" sz="3600" i="1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28625" y="2047875"/>
            <a:ext cx="2447925" cy="8651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Повышение гражданского самосознания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21"/>
          <p:cNvSpPr txBox="1">
            <a:spLocks noChangeArrowheads="1"/>
          </p:cNvSpPr>
          <p:nvPr/>
        </p:nvSpPr>
        <p:spPr bwMode="auto">
          <a:xfrm>
            <a:off x="3357563" y="2055813"/>
            <a:ext cx="2447925" cy="8556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толерантности</a:t>
            </a:r>
          </a:p>
        </p:txBody>
      </p:sp>
      <p:sp>
        <p:nvSpPr>
          <p:cNvPr id="3" name="TextBox 21"/>
          <p:cNvSpPr txBox="1">
            <a:spLocks noChangeArrowheads="1"/>
          </p:cNvSpPr>
          <p:nvPr/>
        </p:nvSpPr>
        <p:spPr bwMode="auto">
          <a:xfrm>
            <a:off x="6215063" y="2055813"/>
            <a:ext cx="2447925" cy="8572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Шеф - 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группы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0725" y="3487738"/>
            <a:ext cx="2649538" cy="1655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0450" y="3487738"/>
            <a:ext cx="2649538" cy="1655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4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150" y="3489325"/>
            <a:ext cx="2646363" cy="165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643313" y="1785938"/>
            <a:ext cx="2447925" cy="739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sz="2000" i="1" dirty="0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Дарындарды анықтау</a:t>
            </a:r>
            <a:endParaRPr lang="ru-RU" sz="2000" i="1" dirty="0">
              <a:solidFill>
                <a:schemeClr val="tx1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2" name="TextBox 21"/>
          <p:cNvSpPr txBox="1">
            <a:spLocks noChangeArrowheads="1"/>
          </p:cNvSpPr>
          <p:nvPr/>
        </p:nvSpPr>
        <p:spPr bwMode="auto">
          <a:xfrm>
            <a:off x="785813" y="1785938"/>
            <a:ext cx="2447925" cy="739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kk-KZ" sz="2000" i="1" dirty="0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Балалардың  өзін-өзі  таныту</a:t>
            </a:r>
            <a:endParaRPr lang="ru-RU" sz="2000" i="1" dirty="0">
              <a:solidFill>
                <a:schemeClr val="tx1"/>
              </a:solidFill>
              <a:latin typeface="Cambria" pitchFamily="18" charset="0"/>
              <a:cs typeface="Arial" pitchFamily="34" charset="0"/>
            </a:endParaRPr>
          </a:p>
        </p:txBody>
      </p:sp>
      <p:sp>
        <p:nvSpPr>
          <p:cNvPr id="3" name="TextBox 21"/>
          <p:cNvSpPr txBox="1">
            <a:spLocks noChangeArrowheads="1"/>
          </p:cNvSpPr>
          <p:nvPr/>
        </p:nvSpPr>
        <p:spPr bwMode="auto">
          <a:xfrm>
            <a:off x="6332538" y="1785938"/>
            <a:ext cx="2447925" cy="714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8000" tIns="108000" rIns="108000" bIns="40074"/>
          <a:lstStyle/>
          <a:p>
            <a:pPr algn="ctr" eaLnBrk="0" hangingPunct="0">
              <a:spcAft>
                <a:spcPts val="1750"/>
              </a:spcAft>
              <a:defRPr/>
            </a:pPr>
            <a:r>
              <a:rPr lang="ru-RU" sz="2000" i="1" dirty="0" err="1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Дарындарды</a:t>
            </a:r>
            <a:r>
              <a:rPr lang="ru-RU" sz="2000" i="1" dirty="0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 </a:t>
            </a:r>
            <a:r>
              <a:rPr lang="ru-RU" sz="2000" i="1" dirty="0" err="1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өрлеу</a:t>
            </a:r>
            <a:endParaRPr lang="ru-RU" sz="2000" i="1" dirty="0">
              <a:solidFill>
                <a:schemeClr val="tx1"/>
              </a:solidFill>
              <a:latin typeface="Cambria" pitchFamily="18" charset="0"/>
              <a:cs typeface="Arial" pitchFamily="34" charset="0"/>
            </a:endParaRPr>
          </a:p>
        </p:txBody>
      </p:sp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25" y="3286125"/>
            <a:ext cx="2935288" cy="2087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2928938"/>
            <a:ext cx="2286000" cy="2851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7" name="Text Box 14"/>
          <p:cNvSpPr txBox="1">
            <a:spLocks noChangeArrowheads="1"/>
          </p:cNvSpPr>
          <p:nvPr/>
        </p:nvSpPr>
        <p:spPr bwMode="auto">
          <a:xfrm>
            <a:off x="1547665" y="571500"/>
            <a:ext cx="5985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b="1" i="1" dirty="0" err="1" smtClean="0">
                <a:solidFill>
                  <a:srgbClr val="2E1EFE"/>
                </a:solidFill>
                <a:latin typeface="Cambria" pitchFamily="18" charset="0"/>
                <a:cs typeface="Arial" charset="0"/>
              </a:rPr>
              <a:t>Шығармашылық </a:t>
            </a:r>
            <a:r>
              <a:rPr lang="ru-RU" sz="3600" b="1" i="1" dirty="0" smtClean="0">
                <a:solidFill>
                  <a:srgbClr val="2E1EFE"/>
                </a:solidFill>
                <a:latin typeface="Cambria" pitchFamily="18" charset="0"/>
                <a:cs typeface="Arial" charset="0"/>
              </a:rPr>
              <a:t>даму</a:t>
            </a:r>
            <a:endParaRPr lang="ru-RU" sz="3600" b="1" i="1" dirty="0">
              <a:solidFill>
                <a:srgbClr val="2E1EFE"/>
              </a:solidFill>
              <a:latin typeface="Cambria" pitchFamily="18" charset="0"/>
              <a:cs typeface="Arial" charset="0"/>
            </a:endParaRPr>
          </a:p>
        </p:txBody>
      </p:sp>
      <p:pic>
        <p:nvPicPr>
          <p:cNvPr id="20489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2928938"/>
            <a:ext cx="197643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2547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i="1" dirty="0" err="1" smtClean="0">
                <a:latin typeface="Cambria" pitchFamily="18" charset="0"/>
              </a:rPr>
              <a:t>Басқару жүйес</a:t>
            </a:r>
            <a:r>
              <a:rPr lang="en-US" sz="2800" i="1" dirty="0" err="1" smtClean="0">
                <a:latin typeface="Cambria" pitchFamily="18" charset="0"/>
              </a:rPr>
              <a:t>i</a:t>
            </a:r>
            <a:r>
              <a:rPr lang="ru-RU" sz="2800" i="1" dirty="0" err="1" smtClean="0">
                <a:latin typeface="Cambria" pitchFamily="18" charset="0"/>
              </a:rPr>
              <a:t>н</a:t>
            </a:r>
            <a:r>
              <a:rPr lang="en-US" sz="2800" i="1" dirty="0" err="1" smtClean="0">
                <a:latin typeface="Cambria" pitchFamily="18" charset="0"/>
              </a:rPr>
              <a:t>i</a:t>
            </a:r>
            <a:r>
              <a:rPr lang="ru-RU" sz="2800" i="1" dirty="0" err="1" smtClean="0">
                <a:latin typeface="Cambria" pitchFamily="18" charset="0"/>
              </a:rPr>
              <a:t>ң </a:t>
            </a:r>
            <a:r>
              <a:rPr lang="ru-RU" sz="2800" i="1" dirty="0" err="1" smtClean="0">
                <a:latin typeface="Cambria" pitchFamily="18" charset="0"/>
              </a:rPr>
              <a:t>құрылысы</a:t>
            </a:r>
            <a:endParaRPr lang="ru-RU" sz="2800" i="1" dirty="0">
              <a:solidFill>
                <a:schemeClr val="bg2">
                  <a:lumMod val="25000"/>
                </a:schemeClr>
              </a:solidFill>
              <a:latin typeface="Cambria" pitchFamily="18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714480" y="571480"/>
          <a:ext cx="609600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508" name="Группа 10"/>
          <p:cNvGrpSpPr>
            <a:grpSpLocks/>
          </p:cNvGrpSpPr>
          <p:nvPr/>
        </p:nvGrpSpPr>
        <p:grpSpPr bwMode="auto">
          <a:xfrm>
            <a:off x="4572000" y="5286375"/>
            <a:ext cx="2714625" cy="785813"/>
            <a:chOff x="2595600" y="2643280"/>
            <a:chExt cx="2878951" cy="78721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595600" y="2643280"/>
              <a:ext cx="2878951" cy="787214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667995" y="2719616"/>
              <a:ext cx="2801506" cy="7108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95250" tIns="95250" rIns="95250" bIns="95250" spcCol="1270" anchor="ctr"/>
            <a:lstStyle/>
            <a:p>
              <a:pPr algn="ctr" defTabSz="11112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k-KZ" dirty="0" smtClean="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сынып</a:t>
              </a:r>
              <a:endParaRPr lang="ru-RU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Стрелка вправо 17"/>
          <p:cNvSpPr/>
          <p:nvPr/>
        </p:nvSpPr>
        <p:spPr>
          <a:xfrm>
            <a:off x="179513" y="5357813"/>
            <a:ext cx="1249238" cy="642937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err="1" smtClean="0"/>
              <a:t>Балалар</a:t>
            </a:r>
            <a:endParaRPr lang="ru-RU" sz="1600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179512" y="4286250"/>
            <a:ext cx="1249238" cy="71437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err="1" smtClean="0"/>
              <a:t>Балалар</a:t>
            </a:r>
            <a:endParaRPr lang="ru-RU" sz="1600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214313" y="3143250"/>
            <a:ext cx="1214437" cy="714375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err="1" smtClean="0"/>
              <a:t>Балалар</a:t>
            </a:r>
            <a:endParaRPr lang="ru-RU" sz="1600" dirty="0"/>
          </a:p>
        </p:txBody>
      </p:sp>
      <p:sp>
        <p:nvSpPr>
          <p:cNvPr id="24" name="Стрелка вправо 23"/>
          <p:cNvSpPr/>
          <p:nvPr/>
        </p:nvSpPr>
        <p:spPr>
          <a:xfrm>
            <a:off x="142875" y="2000250"/>
            <a:ext cx="1285875" cy="785813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err="1" smtClean="0"/>
              <a:t>Балалар</a:t>
            </a:r>
            <a:endParaRPr lang="ru-RU" sz="1600" dirty="0"/>
          </a:p>
        </p:txBody>
      </p:sp>
      <p:sp>
        <p:nvSpPr>
          <p:cNvPr id="30" name="Стрелка влево 29"/>
          <p:cNvSpPr/>
          <p:nvPr/>
        </p:nvSpPr>
        <p:spPr>
          <a:xfrm>
            <a:off x="7429500" y="785813"/>
            <a:ext cx="1285875" cy="7858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/>
              <a:t>Үлкендер</a:t>
            </a:r>
            <a:endParaRPr lang="ru-RU" sz="1400" dirty="0"/>
          </a:p>
        </p:txBody>
      </p:sp>
      <p:sp>
        <p:nvSpPr>
          <p:cNvPr id="31" name="Стрелка влево 30"/>
          <p:cNvSpPr/>
          <p:nvPr/>
        </p:nvSpPr>
        <p:spPr>
          <a:xfrm>
            <a:off x="7429500" y="3286125"/>
            <a:ext cx="1285875" cy="7858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/>
              <a:t>Үлкендер</a:t>
            </a:r>
            <a:endParaRPr lang="ru-RU" sz="1400" dirty="0"/>
          </a:p>
        </p:txBody>
      </p:sp>
      <p:sp>
        <p:nvSpPr>
          <p:cNvPr id="32" name="Стрелка влево 31"/>
          <p:cNvSpPr/>
          <p:nvPr/>
        </p:nvSpPr>
        <p:spPr>
          <a:xfrm>
            <a:off x="7429500" y="2071688"/>
            <a:ext cx="1285875" cy="7858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/>
              <a:t>Үлкендер</a:t>
            </a:r>
            <a:endParaRPr lang="ru-RU" sz="1400" dirty="0"/>
          </a:p>
        </p:txBody>
      </p:sp>
      <p:grpSp>
        <p:nvGrpSpPr>
          <p:cNvPr id="21517" name="Группа 16"/>
          <p:cNvGrpSpPr>
            <a:grpSpLocks/>
          </p:cNvGrpSpPr>
          <p:nvPr/>
        </p:nvGrpSpPr>
        <p:grpSpPr bwMode="auto">
          <a:xfrm>
            <a:off x="1500188" y="5286375"/>
            <a:ext cx="2786062" cy="776288"/>
            <a:chOff x="2626660" y="3660247"/>
            <a:chExt cx="3445564" cy="990365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2626660" y="3660247"/>
              <a:ext cx="3445564" cy="990365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2675741" y="3737208"/>
              <a:ext cx="3347401" cy="8647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3820" tIns="83820" rIns="83820" bIns="83820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k-KZ" sz="2200" dirty="0">
                  <a:latin typeface="Arial" pitchFamily="34" charset="0"/>
                  <a:cs typeface="Arial" pitchFamily="34" charset="0"/>
                </a:rPr>
                <a:t>Топ Ұланы</a:t>
              </a:r>
            </a:p>
          </p:txBody>
        </p:sp>
      </p:grpSp>
      <p:grpSp>
        <p:nvGrpSpPr>
          <p:cNvPr id="21518" name="Группа 24"/>
          <p:cNvGrpSpPr>
            <a:grpSpLocks/>
          </p:cNvGrpSpPr>
          <p:nvPr/>
        </p:nvGrpSpPr>
        <p:grpSpPr bwMode="auto">
          <a:xfrm>
            <a:off x="1500188" y="4214813"/>
            <a:ext cx="2786062" cy="928687"/>
            <a:chOff x="2626660" y="3569078"/>
            <a:chExt cx="6701669" cy="1562211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2626660" y="3569078"/>
              <a:ext cx="6701669" cy="1562211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kk-KZ" dirty="0"/>
            </a:p>
            <a:p>
              <a:pPr>
                <a:defRPr/>
              </a:pPr>
              <a:r>
                <a:rPr lang="kk-KZ" dirty="0"/>
                <a:t>      </a:t>
              </a:r>
              <a:r>
                <a:rPr lang="kk-KZ" sz="2200" dirty="0">
                  <a:latin typeface="Arial" pitchFamily="34" charset="0"/>
                  <a:cs typeface="Arial" pitchFamily="34" charset="0"/>
                </a:rPr>
                <a:t>Мектеп Ұланы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Скругленный прямоугольник 4"/>
            <p:cNvSpPr/>
            <p:nvPr/>
          </p:nvSpPr>
          <p:spPr>
            <a:xfrm>
              <a:off x="2676301" y="3707941"/>
              <a:ext cx="3348927" cy="894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3820" tIns="83820" rIns="83820" bIns="83820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519" name="Группа 27"/>
          <p:cNvGrpSpPr>
            <a:grpSpLocks/>
          </p:cNvGrpSpPr>
          <p:nvPr/>
        </p:nvGrpSpPr>
        <p:grpSpPr bwMode="auto">
          <a:xfrm>
            <a:off x="1500188" y="3071813"/>
            <a:ext cx="2786062" cy="1000125"/>
            <a:chOff x="2626660" y="3660247"/>
            <a:chExt cx="3397220" cy="942019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2626660" y="3660247"/>
              <a:ext cx="3397220" cy="92407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r>
                <a:rPr lang="kk-KZ" dirty="0">
                  <a:latin typeface="Arial" pitchFamily="34" charset="0"/>
                  <a:cs typeface="Arial" pitchFamily="34" charset="0"/>
                </a:rPr>
                <a:t>          </a:t>
              </a:r>
              <a:r>
                <a:rPr lang="kk-KZ" sz="2200" dirty="0">
                  <a:latin typeface="Arial" pitchFamily="34" charset="0"/>
                  <a:cs typeface="Arial" pitchFamily="34" charset="0"/>
                </a:rPr>
                <a:t>Аудан/Қала </a:t>
              </a:r>
            </a:p>
            <a:p>
              <a:pPr>
                <a:defRPr/>
              </a:pPr>
              <a:r>
                <a:rPr lang="kk-KZ" sz="2200" dirty="0">
                  <a:latin typeface="Arial" pitchFamily="34" charset="0"/>
                  <a:cs typeface="Arial" pitchFamily="34" charset="0"/>
                </a:rPr>
                <a:t>            Ұланы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Скругленный прямоугольник 4"/>
            <p:cNvSpPr/>
            <p:nvPr/>
          </p:nvSpPr>
          <p:spPr>
            <a:xfrm>
              <a:off x="2675053" y="3708096"/>
              <a:ext cx="3348827" cy="8941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3820" tIns="83820" rIns="83820" bIns="83820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520" name="Группа 34"/>
          <p:cNvGrpSpPr>
            <a:grpSpLocks/>
          </p:cNvGrpSpPr>
          <p:nvPr/>
        </p:nvGrpSpPr>
        <p:grpSpPr bwMode="auto">
          <a:xfrm>
            <a:off x="1500188" y="1857375"/>
            <a:ext cx="2786062" cy="1000125"/>
            <a:chOff x="2626659" y="3436771"/>
            <a:chExt cx="3445565" cy="1260465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2626659" y="3436771"/>
              <a:ext cx="3445565" cy="1260465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kk-KZ" sz="1050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kk-KZ" sz="2200" dirty="0">
                  <a:latin typeface="Arial" pitchFamily="34" charset="0"/>
                  <a:cs typeface="Arial" pitchFamily="34" charset="0"/>
                </a:rPr>
                <a:t>     Облыс Ұланы</a:t>
              </a:r>
              <a:endParaRPr lang="ru-RU" sz="2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Скругленный прямоугольник 4"/>
            <p:cNvSpPr/>
            <p:nvPr/>
          </p:nvSpPr>
          <p:spPr>
            <a:xfrm>
              <a:off x="2626659" y="3436771"/>
              <a:ext cx="3349365" cy="8703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3820" tIns="83820" rIns="83820" bIns="83820" spcCol="1270" anchor="ctr"/>
            <a:lstStyle/>
            <a:p>
              <a:pPr algn="ctr" defTabSz="9779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2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Стрелка влево 27"/>
          <p:cNvSpPr/>
          <p:nvPr/>
        </p:nvSpPr>
        <p:spPr>
          <a:xfrm>
            <a:off x="7452320" y="3284984"/>
            <a:ext cx="1285875" cy="78581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err="1" smtClean="0"/>
              <a:t>Үлкендер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Содержимое 1"/>
          <p:cNvSpPr>
            <a:spLocks noGrp="1"/>
          </p:cNvSpPr>
          <p:nvPr>
            <p:ph idx="1"/>
          </p:nvPr>
        </p:nvSpPr>
        <p:spPr>
          <a:xfrm>
            <a:off x="457200" y="1195388"/>
            <a:ext cx="8229600" cy="3090862"/>
          </a:xfrm>
        </p:spPr>
        <p:txBody>
          <a:bodyPr>
            <a:normAutofit fontScale="92500" lnSpcReduction="20000"/>
          </a:bodyPr>
          <a:lstStyle/>
          <a:p>
            <a:pPr algn="ctr">
              <a:buFont typeface="Wingdings 3" pitchFamily="18" charset="2"/>
              <a:buNone/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«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Быть личностью</a:t>
            </a:r>
            <a:r>
              <a:rPr lang="ru-RU" sz="2400" b="1" dirty="0" smtClean="0">
                <a:latin typeface="Arial" charset="0"/>
                <a:cs typeface="Arial" charset="0"/>
              </a:rPr>
              <a:t> </a:t>
            </a:r>
            <a:r>
              <a:rPr lang="ru-RU" sz="2400" dirty="0" smtClean="0">
                <a:latin typeface="Arial" charset="0"/>
                <a:cs typeface="Arial" charset="0"/>
              </a:rPr>
              <a:t>- это значит быть ответственным.</a:t>
            </a:r>
          </a:p>
          <a:p>
            <a:pPr algn="ctr">
              <a:buFont typeface="Wingdings 3" pitchFamily="18" charset="2"/>
              <a:buNone/>
              <a:defRPr/>
            </a:pPr>
            <a:r>
              <a:rPr lang="ru-RU" sz="2400" dirty="0" smtClean="0">
                <a:latin typeface="Arial" charset="0"/>
                <a:cs typeface="Arial" charset="0"/>
              </a:rPr>
              <a:t>Не плыть по течению, а быть активным.</a:t>
            </a:r>
          </a:p>
          <a:p>
            <a:pPr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Быть профессионалом </a:t>
            </a:r>
            <a:r>
              <a:rPr lang="ru-RU" sz="2400" dirty="0" smtClean="0">
                <a:latin typeface="Arial" charset="0"/>
                <a:cs typeface="Arial" charset="0"/>
              </a:rPr>
              <a:t>- это значит выбрать дело жизни, которым вы действительно хотите заниматься…</a:t>
            </a:r>
          </a:p>
          <a:p>
            <a:pPr algn="ctr">
              <a:buFont typeface="Wingdings 3" pitchFamily="18" charset="2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Быть патриотом </a:t>
            </a:r>
            <a:r>
              <a:rPr lang="ru-RU" sz="2400" dirty="0" smtClean="0">
                <a:latin typeface="Arial" charset="0"/>
                <a:cs typeface="Arial" charset="0"/>
              </a:rPr>
              <a:t>- это значит искренне любить свою Родину.</a:t>
            </a:r>
          </a:p>
          <a:p>
            <a:pPr algn="ctr">
              <a:buFont typeface="Wingdings 3" pitchFamily="18" charset="2"/>
              <a:buNone/>
              <a:defRPr/>
            </a:pPr>
            <a:r>
              <a:rPr lang="ru-RU" sz="2400" dirty="0" smtClean="0">
                <a:latin typeface="Arial" charset="0"/>
                <a:cs typeface="Arial" charset="0"/>
              </a:rPr>
              <a:t>Верить в себя и свой народ, служить обществу»</a:t>
            </a:r>
          </a:p>
          <a:p>
            <a:pPr algn="ctr">
              <a:buFont typeface="Wingdings 3" pitchFamily="18" charset="2"/>
              <a:buNone/>
              <a:defRPr/>
            </a:pPr>
            <a:endParaRPr lang="ru-RU" sz="1600" dirty="0" smtClean="0"/>
          </a:p>
          <a:p>
            <a:pPr algn="r">
              <a:buFont typeface="Wingdings 3" pitchFamily="18" charset="2"/>
              <a:buNone/>
              <a:defRPr/>
            </a:pPr>
            <a:r>
              <a:rPr lang="ru-RU" sz="2000" dirty="0" smtClean="0">
                <a:latin typeface="Arial" charset="0"/>
                <a:cs typeface="Arial" charset="0"/>
              </a:rPr>
              <a:t>Н.Назарбаев </a:t>
            </a:r>
          </a:p>
          <a:p>
            <a:pPr algn="r">
              <a:buFont typeface="Wingdings 3" pitchFamily="18" charset="2"/>
              <a:buNone/>
              <a:defRPr/>
            </a:pPr>
            <a:r>
              <a:rPr lang="en-US" sz="2000" dirty="0" smtClean="0">
                <a:latin typeface="Arial" charset="0"/>
                <a:cs typeface="Arial" charset="0"/>
              </a:rPr>
              <a:t>XIII </a:t>
            </a:r>
            <a:r>
              <a:rPr lang="ru-RU" sz="2000" dirty="0" smtClean="0">
                <a:latin typeface="Arial" charset="0"/>
                <a:cs typeface="Arial" charset="0"/>
              </a:rPr>
              <a:t>Съезд НДП «Нур Отан»</a:t>
            </a:r>
          </a:p>
          <a:p>
            <a:pPr algn="ctr">
              <a:buFont typeface="Wingdings 3" pitchFamily="18" charset="2"/>
              <a:buNone/>
              <a:defRPr/>
            </a:pPr>
            <a:endParaRPr lang="ru-RU" sz="2400" dirty="0" smtClean="0"/>
          </a:p>
          <a:p>
            <a:pPr>
              <a:defRPr/>
            </a:pPr>
            <a:endParaRPr lang="ru-RU" sz="2800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Скачано с </a:t>
            </a:r>
            <a:r>
              <a:rPr lang="en-US" smtClean="0"/>
              <a:t>http://kids.barabir.com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3799</TotalTime>
  <Words>371</Words>
  <Application>Microsoft Office PowerPoint</Application>
  <PresentationFormat>Экран (4:3)</PresentationFormat>
  <Paragraphs>106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     «Жас Ұлан  балалар мен жасөспірімдердің біріңғай ұйымы»  Республикалық қоғамдық бірлестігі </vt:lpstr>
      <vt:lpstr>…Надо развернуть работу среди юных казахстанцев. Надо объединить молодёжь страны, создать единое движение «Жас Ұлан». Поручаю партии проработать также вопрос о создании новой системы детских организаций, назвав её, например,  «Жас Қыран»…     </vt:lpstr>
      <vt:lpstr>Слайд 3</vt:lpstr>
      <vt:lpstr>Слайд 4</vt:lpstr>
      <vt:lpstr>Слайд 5</vt:lpstr>
      <vt:lpstr>Логотип</vt:lpstr>
      <vt:lpstr>Слайд 7</vt:lpstr>
      <vt:lpstr>Слайд 8</vt:lpstr>
      <vt:lpstr>Қоғамдық  қызмет</vt:lpstr>
      <vt:lpstr>Слайд 10</vt:lpstr>
      <vt:lpstr>Басқару жүйесiнiң құрылысы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Республиканское общественное объединение «Единая детско-юношеская организация Жас Ұлан» </dc:title>
  <dc:creator>KIDS.BARABIR.COM</dc:creator>
  <cp:lastModifiedBy>nabi tabildenov</cp:lastModifiedBy>
  <cp:revision>9</cp:revision>
  <dcterms:created xsi:type="dcterms:W3CDTF">2011-03-04T04:49:51Z</dcterms:created>
  <dcterms:modified xsi:type="dcterms:W3CDTF">2016-10-29T17:24:52Z</dcterms:modified>
</cp:coreProperties>
</file>