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7"/>
  </p:notesMasterIdLst>
  <p:sldIdLst>
    <p:sldId id="256" r:id="rId3"/>
    <p:sldId id="257" r:id="rId4"/>
    <p:sldId id="290" r:id="rId5"/>
    <p:sldId id="262" r:id="rId6"/>
    <p:sldId id="258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5" r:id="rId28"/>
    <p:sldId id="281" r:id="rId29"/>
    <p:sldId id="282" r:id="rId30"/>
    <p:sldId id="283" r:id="rId31"/>
    <p:sldId id="284" r:id="rId32"/>
    <p:sldId id="286" r:id="rId33"/>
    <p:sldId id="287" r:id="rId34"/>
    <p:sldId id="288" r:id="rId35"/>
    <p:sldId id="289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990000"/>
    <a:srgbClr val="A6F8D1"/>
    <a:srgbClr val="00FF00"/>
    <a:srgbClr val="FF0066"/>
    <a:srgbClr val="FF6600"/>
    <a:srgbClr val="CC66FF"/>
    <a:srgbClr val="333333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>
      <p:cViewPr varScale="1">
        <p:scale>
          <a:sx n="47" d="100"/>
          <a:sy n="47" d="100"/>
        </p:scale>
        <p:origin x="1074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77CE3-674A-4B54-A4CB-024D745606A4}" type="datetimeFigureOut">
              <a:rPr lang="ru-RU" smtClean="0"/>
              <a:pPr/>
              <a:t>23.02.2018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A4D78-F2CF-4134-B774-A1AC4A5E2A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36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A4D78-F2CF-4134-B774-A1AC4A5E2A8F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617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A4D78-F2CF-4134-B774-A1AC4A5E2A8F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423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219200"/>
            <a:ext cx="6096000" cy="8382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00592"/>
            <a:ext cx="6096000" cy="457200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B11FC-0BD0-4BB6-8929-F3C4956ADC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75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E5E3-22EB-4099-A1DD-783A41B55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191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AF5B3-CFD7-4BB5-8CF5-25BBE2311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A73A2-9264-499B-9723-30983AF90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26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1828800"/>
            <a:ext cx="30861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D15D2-FCA4-4A2A-9A3D-38135AD2C2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9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400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35113"/>
            <a:ext cx="32003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174875"/>
            <a:ext cx="32003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33800" y="1535113"/>
            <a:ext cx="3124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33800" y="2174875"/>
            <a:ext cx="3124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4D1EF-9AF0-4382-92FD-987261425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8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D979D-1906-451E-AD79-558193891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03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13297-4120-467F-9398-FE2577B36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4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4F94F-89BD-4D65-900C-D6D4FA69FC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06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81EC5-EAD1-4643-A6BD-59C92AADB6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7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5CE48-781B-4E7C-8961-CC4FA37F1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6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05450" y="838200"/>
            <a:ext cx="158115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838200"/>
            <a:ext cx="48768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5D6CC-0BD6-450B-8CD3-9ADDC8E083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8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1447800"/>
            <a:ext cx="5486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8500" y="2743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38500" y="3886200"/>
            <a:ext cx="3086100" cy="990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6E9C7-275E-476E-9EFD-5E87FD27F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0"/>
            <a:ext cx="6324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63246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7C88FD4D-E30C-4865-B889-AACED8863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5" r:id="rId2"/>
    <p:sldLayoutId id="2147483676" r:id="rId3"/>
    <p:sldLayoutId id="2147483677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Eras Bold IT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cer\Desktop\08%20-%20&#1058;&#1088;&#1077;&#1082;%20%208.mp3" TargetMode="Externa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6.xml"/><Relationship Id="rId3" Type="http://schemas.openxmlformats.org/officeDocument/2006/relationships/slide" Target="slide6.xml"/><Relationship Id="rId7" Type="http://schemas.openxmlformats.org/officeDocument/2006/relationships/slide" Target="slide11.xml"/><Relationship Id="rId12" Type="http://schemas.openxmlformats.org/officeDocument/2006/relationships/slide" Target="slide9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0" Type="http://schemas.openxmlformats.org/officeDocument/2006/relationships/slide" Target="slide14.xml"/><Relationship Id="rId4" Type="http://schemas.openxmlformats.org/officeDocument/2006/relationships/slide" Target="slide7.xml"/><Relationship Id="rId9" Type="http://schemas.openxmlformats.org/officeDocument/2006/relationships/slide" Target="slide13.xml"/><Relationship Id="rId1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894" y="1340768"/>
            <a:ext cx="7137394" cy="2278360"/>
          </a:xfrm>
        </p:spPr>
        <p:txBody>
          <a:bodyPr/>
          <a:lstStyle/>
          <a:p>
            <a:pPr algn="ctr"/>
            <a:r>
              <a:rPr lang="kk-KZ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 charset="0"/>
              </a:rPr>
              <a:t>“Ғажайып информатика”</a:t>
            </a:r>
            <a:endParaRPr lang="ru-RU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Arial" charset="0"/>
            </a:endParaRPr>
          </a:p>
        </p:txBody>
      </p:sp>
      <p:pic>
        <p:nvPicPr>
          <p:cNvPr id="4" name="08 - Трек  8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16416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48680"/>
            <a:ext cx="67687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450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Білімділік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қушылардың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информатика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пәніне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қызығушылықтарын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4500" algn="just">
              <a:lnSpc>
                <a:spcPct val="150000"/>
              </a:lnSpc>
              <a:spcAft>
                <a:spcPts val="0"/>
              </a:spcAft>
            </a:pPr>
            <a:r>
              <a:rPr lang="kk-KZ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амытушылық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ізденістерін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4500" algn="just">
              <a:lnSpc>
                <a:spcPct val="150000"/>
              </a:lnSpc>
              <a:spcAft>
                <a:spcPts val="0"/>
              </a:spcAft>
            </a:pPr>
            <a:r>
              <a:rPr lang="kk-KZ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i="1" dirty="0" err="1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әрбиелік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бірін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құрметтеуге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информатика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тарихын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4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i="1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1933" y="980728"/>
            <a:ext cx="53456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Сайысқа 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2 топ </a:t>
            </a:r>
          </a:p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қатысады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714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568863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4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Жарыс кезеңдері:</a:t>
            </a:r>
            <a:endParaRPr lang="ru-RU" sz="36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кезең: </a:t>
            </a:r>
            <a:r>
              <a:rPr lang="kk-KZ" sz="4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“Бәйге”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 кезең: “</a:t>
            </a:r>
            <a:r>
              <a:rPr lang="kk-KZ" sz="40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 - өнер” </a:t>
            </a:r>
            <a:endParaRPr lang="kk-KZ" sz="4000" b="1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ІІІ кезең: “Ойлан тап”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kk-KZ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ІV кезең: “Жорға” </a:t>
            </a:r>
          </a:p>
        </p:txBody>
      </p:sp>
    </p:spTree>
    <p:extLst>
      <p:ext uri="{BB962C8B-B14F-4D97-AF65-F5344CB8AC3E}">
        <p14:creationId xmlns:p14="http://schemas.microsoft.com/office/powerpoint/2010/main" val="36314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188640"/>
            <a:ext cx="5614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І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кезең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: «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Бәйге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16-конечная звезда 4">
            <a:hlinkClick r:id="rId3" action="ppaction://hlinksldjump"/>
          </p:cNvPr>
          <p:cNvSpPr/>
          <p:nvPr/>
        </p:nvSpPr>
        <p:spPr>
          <a:xfrm>
            <a:off x="1257558" y="1358851"/>
            <a:ext cx="1512168" cy="1584176"/>
          </a:xfrm>
          <a:prstGeom prst="star16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</a:rPr>
              <a:t>1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8" name="16-конечная звезда 7">
            <a:hlinkClick r:id="rId4" action="ppaction://hlinksldjump"/>
          </p:cNvPr>
          <p:cNvSpPr/>
          <p:nvPr/>
        </p:nvSpPr>
        <p:spPr>
          <a:xfrm>
            <a:off x="3562851" y="1312522"/>
            <a:ext cx="1512168" cy="1584176"/>
          </a:xfrm>
          <a:prstGeom prst="star1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  <a:endParaRPr lang="ru-RU" sz="5400" dirty="0">
              <a:solidFill>
                <a:srgbClr val="FFFF00"/>
              </a:solidFill>
            </a:endParaRPr>
          </a:p>
        </p:txBody>
      </p:sp>
      <p:sp>
        <p:nvSpPr>
          <p:cNvPr id="9" name="16-конечная звезда 8">
            <a:hlinkClick r:id="rId5" action="ppaction://hlinksldjump"/>
          </p:cNvPr>
          <p:cNvSpPr/>
          <p:nvPr/>
        </p:nvSpPr>
        <p:spPr>
          <a:xfrm>
            <a:off x="5868144" y="1312522"/>
            <a:ext cx="1512168" cy="1584176"/>
          </a:xfrm>
          <a:prstGeom prst="star16">
            <a:avLst/>
          </a:prstGeom>
          <a:solidFill>
            <a:srgbClr val="A6F8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66"/>
                </a:solidFill>
              </a:rPr>
              <a:t>3</a:t>
            </a:r>
            <a:endParaRPr lang="ru-RU" sz="5400" dirty="0">
              <a:solidFill>
                <a:srgbClr val="FF0066"/>
              </a:solidFill>
            </a:endParaRPr>
          </a:p>
        </p:txBody>
      </p:sp>
      <p:sp>
        <p:nvSpPr>
          <p:cNvPr id="10" name="16-конечная звезда 9">
            <a:hlinkClick r:id="rId6" action="ppaction://hlinksldjump"/>
          </p:cNvPr>
          <p:cNvSpPr/>
          <p:nvPr/>
        </p:nvSpPr>
        <p:spPr>
          <a:xfrm>
            <a:off x="2529575" y="3097250"/>
            <a:ext cx="1512168" cy="1584176"/>
          </a:xfrm>
          <a:prstGeom prst="star16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5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11" name="16-конечная звезда 10">
            <a:hlinkClick r:id="rId7" action="ppaction://hlinksldjump"/>
          </p:cNvPr>
          <p:cNvSpPr/>
          <p:nvPr/>
        </p:nvSpPr>
        <p:spPr>
          <a:xfrm>
            <a:off x="4652492" y="3054587"/>
            <a:ext cx="1512168" cy="1584176"/>
          </a:xfrm>
          <a:prstGeom prst="star16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6</a:t>
            </a: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2" name="16-конечная звезда 11">
            <a:hlinkClick r:id="rId8" action="ppaction://hlinksldjump"/>
          </p:cNvPr>
          <p:cNvSpPr/>
          <p:nvPr/>
        </p:nvSpPr>
        <p:spPr>
          <a:xfrm>
            <a:off x="6770255" y="3023319"/>
            <a:ext cx="1512168" cy="1584176"/>
          </a:xfrm>
          <a:prstGeom prst="star16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7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13" name="16-конечная звезда 12">
            <a:hlinkClick r:id="rId9" action="ppaction://hlinksldjump"/>
          </p:cNvPr>
          <p:cNvSpPr/>
          <p:nvPr/>
        </p:nvSpPr>
        <p:spPr>
          <a:xfrm>
            <a:off x="1257558" y="4997204"/>
            <a:ext cx="1512168" cy="1584176"/>
          </a:xfrm>
          <a:prstGeom prst="star16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</a:rPr>
              <a:t>8</a:t>
            </a:r>
            <a:endParaRPr lang="ru-RU" sz="5400" dirty="0">
              <a:solidFill>
                <a:srgbClr val="0000FF"/>
              </a:solidFill>
            </a:endParaRPr>
          </a:p>
        </p:txBody>
      </p:sp>
      <p:sp>
        <p:nvSpPr>
          <p:cNvPr id="14" name="16-конечная звезда 13">
            <a:hlinkClick r:id="rId10" action="ppaction://hlinksldjump"/>
          </p:cNvPr>
          <p:cNvSpPr/>
          <p:nvPr/>
        </p:nvSpPr>
        <p:spPr>
          <a:xfrm>
            <a:off x="3562851" y="5039867"/>
            <a:ext cx="1512168" cy="1584176"/>
          </a:xfrm>
          <a:prstGeom prst="star16">
            <a:avLst/>
          </a:prstGeom>
          <a:solidFill>
            <a:srgbClr val="CC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6600"/>
                </a:solidFill>
              </a:rPr>
              <a:t>9</a:t>
            </a:r>
            <a:endParaRPr lang="ru-RU" sz="5400" dirty="0">
              <a:solidFill>
                <a:srgbClr val="FF6600"/>
              </a:solidFill>
            </a:endParaRPr>
          </a:p>
        </p:txBody>
      </p:sp>
      <p:sp>
        <p:nvSpPr>
          <p:cNvPr id="15" name="16-конечная звезда 14">
            <a:hlinkClick r:id="rId11" action="ppaction://hlinksldjump"/>
          </p:cNvPr>
          <p:cNvSpPr/>
          <p:nvPr/>
        </p:nvSpPr>
        <p:spPr>
          <a:xfrm>
            <a:off x="5793369" y="5039867"/>
            <a:ext cx="1512168" cy="1584176"/>
          </a:xfrm>
          <a:prstGeom prst="star16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FF00"/>
                </a:solidFill>
              </a:rPr>
              <a:t>10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FF00"/>
              </a:solidFill>
            </a:endParaRPr>
          </a:p>
        </p:txBody>
      </p:sp>
      <p:sp>
        <p:nvSpPr>
          <p:cNvPr id="16" name="16-конечная звезда 15">
            <a:hlinkClick r:id="rId12" action="ppaction://hlinksldjump"/>
          </p:cNvPr>
          <p:cNvSpPr/>
          <p:nvPr/>
        </p:nvSpPr>
        <p:spPr>
          <a:xfrm>
            <a:off x="406658" y="3022503"/>
            <a:ext cx="1512168" cy="1584176"/>
          </a:xfrm>
          <a:prstGeom prst="star16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FF00"/>
                </a:solidFill>
              </a:rPr>
              <a:t>4</a:t>
            </a:r>
            <a:endParaRPr lang="ru-RU" sz="5400" dirty="0">
              <a:solidFill>
                <a:srgbClr val="00FF00"/>
              </a:solidFill>
            </a:endParaRPr>
          </a:p>
        </p:txBody>
      </p:sp>
      <p:sp>
        <p:nvSpPr>
          <p:cNvPr id="6" name="Управляющая кнопка: возврат 5">
            <a:hlinkClick r:id="rId13" action="ppaction://hlinksldjump" highlightClick="1">
              <a:snd r:embed="rId14" name="applause.wav"/>
            </a:hlinkClick>
          </p:cNvPr>
          <p:cNvSpPr/>
          <p:nvPr/>
        </p:nvSpPr>
        <p:spPr>
          <a:xfrm>
            <a:off x="7524328" y="5805264"/>
            <a:ext cx="1440160" cy="77611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8383" y="2276872"/>
            <a:ext cx="488640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400" dirty="0" smtClean="0"/>
              <a:t>Алғашқы  есептеу</a:t>
            </a:r>
          </a:p>
          <a:p>
            <a:pPr algn="ctr"/>
            <a:r>
              <a:rPr lang="kk-KZ" sz="4400" dirty="0" smtClean="0"/>
              <a:t> құралы</a:t>
            </a:r>
            <a:r>
              <a:rPr lang="kk-KZ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Управляющая кнопка: возврат 5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7812360" y="5949280"/>
            <a:ext cx="1008112" cy="5760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602842" y="5085184"/>
            <a:ext cx="208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саусақтар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7792" y="1916832"/>
            <a:ext cx="39521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dirty="0" err="1" smtClean="0"/>
              <a:t>Пернетақта</a:t>
            </a:r>
            <a:r>
              <a:rPr lang="ru-RU" sz="4400" dirty="0" smtClean="0"/>
              <a:t>  </a:t>
            </a:r>
          </a:p>
          <a:p>
            <a:pPr algn="ctr"/>
            <a:r>
              <a:rPr lang="ru-RU" sz="4400" dirty="0" err="1" smtClean="0"/>
              <a:t>дегеніміз</a:t>
            </a:r>
            <a:r>
              <a:rPr lang="ru-RU" sz="4400" dirty="0" smtClean="0"/>
              <a:t>  не? </a:t>
            </a:r>
            <a:endParaRPr lang="ru-RU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7884368" y="6093296"/>
            <a:ext cx="1080120" cy="5760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95736" y="4725144"/>
            <a:ext cx="4495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  енгізуге арналған құрылғы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420888"/>
            <a:ext cx="5472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Компьютердің негізгі </a:t>
            </a:r>
            <a:endParaRPr lang="kk-KZ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құрылғыларына </a:t>
            </a:r>
            <a:r>
              <a:rPr lang="kk-KZ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 жатады?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Управляющая кнопка: возврат 4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7740352" y="5805264"/>
            <a:ext cx="1152128" cy="6480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5536" y="4869160"/>
            <a:ext cx="62959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 блок, монитор, пернетақта, тышқан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6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168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 err="1" smtClean="0"/>
              <a:t>Компьютердің атасы</a:t>
            </a:r>
            <a:r>
              <a:rPr lang="ru-RU" sz="3600" dirty="0" smtClean="0"/>
              <a:t> </a:t>
            </a:r>
            <a:r>
              <a:rPr lang="ru-RU" sz="3600" dirty="0" err="1" smtClean="0"/>
              <a:t>кім</a:t>
            </a:r>
            <a:r>
              <a:rPr lang="ru-RU" sz="3600" dirty="0" smtClean="0"/>
              <a:t>?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028384" y="6165304"/>
            <a:ext cx="1008112" cy="43204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02842" y="5085184"/>
            <a:ext cx="2088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Чарлз Бэббидж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72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060848"/>
            <a:ext cx="5760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Пернетақтаның </a:t>
            </a:r>
            <a:r>
              <a:rPr lang="kk-KZ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неше </a:t>
            </a:r>
            <a:r>
              <a:rPr lang="kk-KZ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пернесі бар? 	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7740352" y="5877272"/>
            <a:ext cx="1224136" cy="6480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83968" y="5085184"/>
            <a:ext cx="2407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1-105</a:t>
            </a:r>
            <a:r>
              <a:rPr lang="en-US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пернесі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26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094" y="2420888"/>
            <a:ext cx="4028282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dirty="0" err="1" smtClean="0"/>
              <a:t>Баспаға  шығару</a:t>
            </a:r>
            <a:r>
              <a:rPr lang="ru-RU" sz="3600" dirty="0" smtClean="0"/>
              <a:t>  </a:t>
            </a:r>
          </a:p>
          <a:p>
            <a:pPr algn="ctr"/>
            <a:r>
              <a:rPr lang="ru-RU" sz="3600" dirty="0" err="1" smtClean="0"/>
              <a:t>құрылғысын</a:t>
            </a:r>
            <a:r>
              <a:rPr lang="ru-RU" sz="3600" dirty="0" smtClean="0"/>
              <a:t> </a:t>
            </a:r>
          </a:p>
          <a:p>
            <a:pPr algn="ctr"/>
            <a:r>
              <a:rPr lang="ru-RU" sz="3600" dirty="0" smtClean="0"/>
              <a:t>не </a:t>
            </a:r>
            <a:r>
              <a:rPr lang="ru-RU" sz="3600" dirty="0" err="1" smtClean="0"/>
              <a:t>деп</a:t>
            </a:r>
            <a:r>
              <a:rPr lang="ru-RU" sz="3600" dirty="0" smtClean="0"/>
              <a:t> </a:t>
            </a:r>
            <a:r>
              <a:rPr lang="ru-RU" sz="3600" dirty="0" err="1" smtClean="0"/>
              <a:t>атайды</a:t>
            </a:r>
            <a:r>
              <a:rPr lang="ru-RU" sz="3600" dirty="0" smtClean="0"/>
              <a:t>?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334748" y="6093296"/>
            <a:ext cx="792088" cy="50405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419872" y="5085184"/>
            <a:ext cx="3271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7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492896"/>
            <a:ext cx="43710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Компьютердің миы.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172400" y="6021288"/>
            <a:ext cx="792088" cy="648072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02842" y="5085184"/>
            <a:ext cx="208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0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636912"/>
            <a:ext cx="532806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/>
              <a:t>Интернетпен</a:t>
            </a:r>
            <a:r>
              <a:rPr lang="ru-RU" sz="3600" dirty="0" smtClean="0"/>
              <a:t>  </a:t>
            </a:r>
            <a:r>
              <a:rPr lang="ru-RU" sz="3600" dirty="0" err="1" smtClean="0"/>
              <a:t>байланыс</a:t>
            </a:r>
            <a:endParaRPr lang="ru-RU" sz="3600" dirty="0" smtClean="0"/>
          </a:p>
          <a:p>
            <a:r>
              <a:rPr lang="ru-RU" sz="3600" dirty="0" smtClean="0"/>
              <a:t>  </a:t>
            </a:r>
            <a:r>
              <a:rPr lang="ru-RU" sz="3600" dirty="0" err="1" smtClean="0"/>
              <a:t>жасайтын</a:t>
            </a:r>
            <a:r>
              <a:rPr lang="ru-RU" sz="3600" dirty="0" smtClean="0"/>
              <a:t>  </a:t>
            </a:r>
            <a:r>
              <a:rPr lang="ru-RU" sz="3600" dirty="0" err="1" smtClean="0"/>
              <a:t>құрылғы</a:t>
            </a:r>
            <a:r>
              <a:rPr lang="ru-RU" sz="3600" dirty="0" smtClean="0"/>
              <a:t>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316416" y="6093296"/>
            <a:ext cx="720080" cy="50405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602842" y="5085184"/>
            <a:ext cx="2088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модем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86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0608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 err="1" smtClean="0"/>
              <a:t>Сазгер</a:t>
            </a:r>
            <a:r>
              <a:rPr lang="ru-RU" sz="3600" dirty="0" smtClean="0"/>
              <a:t> </a:t>
            </a:r>
            <a:r>
              <a:rPr lang="ru-RU" sz="3600" dirty="0" err="1" smtClean="0"/>
              <a:t>қорап</a:t>
            </a:r>
            <a:r>
              <a:rPr lang="ru-RU" sz="3600" dirty="0" smtClean="0"/>
              <a:t>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100392" y="6093296"/>
            <a:ext cx="1043608" cy="504056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11960" y="5085184"/>
            <a:ext cx="2479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Колонка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45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276872"/>
            <a:ext cx="474636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Вирустың</a:t>
            </a:r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кері</a:t>
            </a:r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әсерін</a:t>
            </a:r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6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жоятын</a:t>
            </a: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 </a:t>
            </a:r>
            <a:endParaRPr lang="ru-RU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Управляющая кнопка: возврат 2">
            <a:hlinkClick r:id="rId2" action="ppaction://hlinksldjump" highlightClick="1">
              <a:snd r:embed="rId3" name="chimes.wav"/>
            </a:hlinkClick>
          </p:cNvPr>
          <p:cNvSpPr/>
          <p:nvPr/>
        </p:nvSpPr>
        <p:spPr>
          <a:xfrm>
            <a:off x="8316416" y="6093296"/>
            <a:ext cx="648072" cy="57606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355976" y="5085184"/>
            <a:ext cx="2335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29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ьная выноска 6"/>
          <p:cNvSpPr/>
          <p:nvPr/>
        </p:nvSpPr>
        <p:spPr>
          <a:xfrm>
            <a:off x="1187624" y="4365104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Монитор, монитор, 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1988840"/>
            <a:ext cx="4464496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Төртбұрышты әйнек,</a:t>
            </a:r>
            <a:endParaRPr lang="en-US" sz="28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Тұнып </a:t>
            </a:r>
            <a:r>
              <a:rPr lang="kk-KZ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тұрған әлек. </a:t>
            </a:r>
            <a:endParaRPr lang="ru-RU" sz="24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548680"/>
            <a:ext cx="67590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ІІ 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кезең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: «</a:t>
            </a:r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Тіл-өнер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»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4212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ьная выноска 2"/>
          <p:cNvSpPr/>
          <p:nvPr/>
        </p:nvSpPr>
        <p:spPr>
          <a:xfrm>
            <a:off x="1043608" y="4149080"/>
            <a:ext cx="5112568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пернесі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пробел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476672"/>
            <a:ext cx="4464496" cy="217708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Ұзынтұра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Жалқаубек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Тұрмай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ылғи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Қозғала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қалса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артынан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Ешбір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қалмайды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90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259632" y="4077072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кактус - </a:t>
            </a:r>
            <a:r>
              <a:rPr lang="ru-RU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тікенекгүл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268760"/>
            <a:ext cx="5400600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Бұта </a:t>
            </a:r>
            <a:r>
              <a:rPr lang="kk-KZ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қорнында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мың бір инесі,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Компьютер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жаны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мекені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069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187624" y="4365104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пернетақта 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клавиатура </a:t>
            </a:r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988840"/>
            <a:ext cx="4464496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Тетігін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бассаң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алаңсыз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Жазады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қалам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қағазсыз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45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187624" y="4365104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тышқан - </a:t>
            </a:r>
            <a:r>
              <a:rPr lang="kk-KZ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мышка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988840"/>
            <a:ext cx="4464496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 басасың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Қажетті 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файлды ашасың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08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600563" y="3861048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сызғыш, линейка, 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1268760"/>
            <a:ext cx="6336704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 өзінде бас та, қас та, мойын да,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 жазулы тұр бойында.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6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475656" y="4509120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кітап, книга, 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988840"/>
            <a:ext cx="4464496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kk-KZ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Қабат-қабат қаттама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Ақылың </a:t>
            </a:r>
            <a:r>
              <a:rPr lang="kk-KZ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 аттама</a:t>
            </a:r>
            <a:r>
              <a:rPr lang="kk-KZ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11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331640" y="4149080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екі, двенадцать, 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91732" y="1296341"/>
            <a:ext cx="5952476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hangingPunct="0"/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Түйеқұс 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таразыда бір аяғымен тұрғанда 12 кг. тартады. Ал егер екі аяғымен тұрса, қанша тартады? </a:t>
            </a:r>
            <a:endParaRPr lang="kk-KZ" sz="4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30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187624" y="4365104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тышқан, мышь, 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67544" y="1988840"/>
            <a:ext cx="4896544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kk-KZ" sz="2800" dirty="0"/>
              <a:t> 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Батырмасын басасың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Қажетті </a:t>
            </a:r>
            <a:r>
              <a:rPr lang="kk-KZ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файлды </a:t>
            </a:r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ашасың. </a:t>
            </a:r>
            <a:r>
              <a:rPr lang="kk-KZ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08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ьная выноска 1"/>
          <p:cNvSpPr/>
          <p:nvPr/>
        </p:nvSpPr>
        <p:spPr>
          <a:xfrm>
            <a:off x="1187624" y="4365104"/>
            <a:ext cx="3926650" cy="936104"/>
          </a:xfrm>
          <a:prstGeom prst="wedgeEllipseCallout">
            <a:avLst>
              <a:gd name="adj1" fmla="val -3992"/>
              <a:gd name="adj2" fmla="val -106014"/>
            </a:avLst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терезе, окно, 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9512" y="1988840"/>
            <a:ext cx="6192688" cy="138499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kk-KZ" sz="24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lang="kk-KZ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Жақтаулар арқылы шектеледі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Бейнебетте</a:t>
            </a:r>
            <a:r>
              <a:rPr lang="kk-KZ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төртбұрыш болып бейнеленеді</a:t>
            </a:r>
            <a:r>
              <a:rPr lang="kk-KZ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94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420888"/>
            <a:ext cx="84969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/>
                <a:latin typeface="Palatino Linotype" pitchFamily="18" charset="0"/>
              </a:rPr>
              <a:t>I</a:t>
            </a:r>
            <a:r>
              <a:rPr lang="kk-KZ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effectLst/>
                <a:latin typeface="Palatino Linotype" pitchFamily="18" charset="0"/>
              </a:rPr>
              <a:t>ІІ</a:t>
            </a:r>
            <a:r>
              <a:rPr lang="kk-KZ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latin typeface="Palatino Linotype" pitchFamily="18" charset="0"/>
              </a:rPr>
              <a:t> кезең: </a:t>
            </a:r>
          </a:p>
          <a:p>
            <a:pPr algn="ctr"/>
            <a:r>
              <a:rPr lang="kk-KZ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FF"/>
                </a:solidFill>
                <a:latin typeface="Palatino Linotype" pitchFamily="18" charset="0"/>
              </a:rPr>
              <a:t>«Ойлан тап»</a:t>
            </a:r>
            <a:endParaRPr lang="ru-RU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00FF"/>
              </a:solidFill>
              <a:effectLst/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4653136"/>
            <a:ext cx="29849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dirty="0" smtClean="0">
                <a:solidFill>
                  <a:srgbClr val="FF0000"/>
                </a:solidFill>
              </a:rPr>
              <a:t>(  әріптен сөздер құрау)</a:t>
            </a:r>
            <a:endParaRPr lang="kk-KZ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17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3897356" y="56356"/>
            <a:ext cx="1468352" cy="7078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folHlink"/>
            </a:outerShdw>
          </a:effectLst>
          <a:extLst/>
        </p:spPr>
        <p:txBody>
          <a:bodyPr wrap="none">
            <a:spAutoFit/>
          </a:bodyPr>
          <a:lstStyle>
            <a:defPPr>
              <a:defRPr lang="kk-K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k-KZ" altLang="ru-RU" sz="4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dern No. 20" pitchFamily="18" charset="0"/>
              </a:rPr>
              <a:t>1 топ </a:t>
            </a:r>
            <a:endParaRPr lang="ru-RU" altLang="ru-RU" sz="4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dern No. 20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188640"/>
            <a:ext cx="4009432" cy="64479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1300" b="1" cap="none" spc="0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</a:t>
            </a:r>
            <a:endParaRPr lang="ru-RU" sz="41300" b="1" cap="none" spc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186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924525" y="-1588"/>
            <a:ext cx="1594988" cy="70788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folHlink"/>
            </a:outerShdw>
          </a:effectLst>
          <a:extLst/>
        </p:spPr>
        <p:txBody>
          <a:bodyPr wrap="none">
            <a:spAutoFit/>
          </a:bodyPr>
          <a:lstStyle>
            <a:defPPr>
              <a:defRPr lang="kk-KZ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altLang="ru-RU" sz="4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dern No. 20" pitchFamily="18" charset="0"/>
              </a:rPr>
              <a:t>2  топ </a:t>
            </a:r>
            <a:endParaRPr lang="ru-RU" altLang="ru-RU" sz="40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dern No. 20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9482" y="188640"/>
            <a:ext cx="3417923" cy="64479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1300" b="1" dirty="0" smtClean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</a:t>
            </a:r>
            <a:endParaRPr lang="ru-RU" sz="41300" b="1" cap="none" spc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439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ІV кезең: «Жорға» </a:t>
            </a:r>
            <a:endParaRPr lang="ru-RU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84370"/>
            <a:ext cx="54006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kk-KZ" sz="2400" dirty="0" smtClean="0">
                <a:solidFill>
                  <a:srgbClr val="99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топқа.</a:t>
            </a:r>
          </a:p>
          <a:p>
            <a:pPr marL="457200" indent="-457200">
              <a:buAutoNum type="arabicPeriod"/>
            </a:pPr>
            <a:r>
              <a:rPr lang="kk-KZ" sz="2200" dirty="0" smtClean="0">
                <a:solidFill>
                  <a:srgbClr val="0000FF"/>
                </a:solidFill>
                <a:latin typeface="Palatino Linotype" pitchFamily="18" charset="0"/>
              </a:rPr>
              <a:t>Бір  символдың  орнын  көрсетіп тұратын  тік төртбұрышты  бейне</a:t>
            </a:r>
          </a:p>
          <a:p>
            <a:pPr marL="457200" indent="-457200">
              <a:buAutoNum type="arabicPeriod"/>
            </a:pPr>
            <a:r>
              <a:rPr lang="kk-KZ" sz="2200" dirty="0" smtClean="0">
                <a:solidFill>
                  <a:srgbClr val="0000FF"/>
                </a:solidFill>
                <a:latin typeface="Palatino Linotype" pitchFamily="18" charset="0"/>
              </a:rPr>
              <a:t>Графикалық  ақпаратты  оқуға  арналған  құрылғы   </a:t>
            </a:r>
            <a:endParaRPr lang="ru-RU" sz="2200" dirty="0" smtClean="0">
              <a:solidFill>
                <a:srgbClr val="0000FF"/>
              </a:solidFill>
              <a:latin typeface="Palatino Linotype" pitchFamily="18" charset="0"/>
            </a:endParaRPr>
          </a:p>
          <a:p>
            <a:pPr marL="457200" indent="-457200">
              <a:buAutoNum type="arabicPeriod"/>
            </a:pPr>
            <a:r>
              <a:rPr lang="kk-KZ" sz="2200" dirty="0" smtClean="0">
                <a:solidFill>
                  <a:srgbClr val="0000FF"/>
                </a:solidFill>
                <a:latin typeface="Palatino Linotype" pitchFamily="18" charset="0"/>
              </a:rPr>
              <a:t>Компьютер сымдары  </a:t>
            </a:r>
            <a:endParaRPr lang="ru-RU" sz="2200" dirty="0" smtClean="0">
              <a:solidFill>
                <a:srgbClr val="0000FF"/>
              </a:solidFill>
              <a:latin typeface="Palatino Linotype" pitchFamily="18" charset="0"/>
            </a:endParaRPr>
          </a:p>
          <a:p>
            <a:pPr marL="457200" indent="-457200">
              <a:buAutoNum type="arabicPeriod"/>
            </a:pPr>
            <a:r>
              <a:rPr lang="kk-KZ" sz="2200" dirty="0" smtClean="0">
                <a:solidFill>
                  <a:srgbClr val="0000FF"/>
                </a:solidFill>
                <a:latin typeface="Palatino Linotype" pitchFamily="18" charset="0"/>
              </a:rPr>
              <a:t>Ақпарат тасымалдауыштар</a:t>
            </a:r>
          </a:p>
          <a:p>
            <a:pPr marL="457200" indent="-457200">
              <a:buAutoNum type="arabicPeriod"/>
            </a:pPr>
            <a:r>
              <a:rPr lang="kk-KZ" sz="2200" dirty="0" smtClean="0">
                <a:solidFill>
                  <a:srgbClr val="0000FF"/>
                </a:solidFill>
                <a:latin typeface="Palatino Linotype" pitchFamily="18" charset="0"/>
              </a:rPr>
              <a:t>Ақпараттың  ең кіші   өлшем бірлігі  </a:t>
            </a:r>
            <a:endParaRPr lang="ru-RU" sz="2200" dirty="0" smtClean="0">
              <a:solidFill>
                <a:srgbClr val="0000FF"/>
              </a:solidFill>
              <a:latin typeface="Palatino Linotype" pitchFamily="18" charset="0"/>
            </a:endParaRPr>
          </a:p>
          <a:p>
            <a:pPr marL="457200" indent="-457200">
              <a:buAutoNum type="arabicPeriod"/>
            </a:pP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</a:rPr>
              <a:t>Зиянкес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</a:rPr>
              <a:t> программа  </a:t>
            </a:r>
          </a:p>
          <a:p>
            <a:pPr marL="457200" indent="-457200">
              <a:buAutoNum type="arabicPeriod"/>
            </a:pP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</a:rPr>
              <a:t>Үлкен темір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</a:rPr>
              <a:t> </a:t>
            </a: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</a:rPr>
              <a:t>жәшік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</a:rPr>
              <a:t> </a:t>
            </a:r>
          </a:p>
          <a:p>
            <a:pPr marL="457200" indent="-457200">
              <a:buAutoNum type="arabicPeriod"/>
            </a:pP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байта </a:t>
            </a: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бит бар?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Принтер </a:t>
            </a: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түрі </a:t>
            </a: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бар?</a:t>
            </a:r>
          </a:p>
          <a:p>
            <a:pPr marL="457200" indent="-457200">
              <a:buAutoNum type="arabicPeriod"/>
            </a:pPr>
            <a:r>
              <a:rPr lang="ru-RU" sz="2200" dirty="0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00FF"/>
                </a:solidFill>
                <a:latin typeface="Palatino Linotype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Компьютердің жеңіл ықшам түрі?</a:t>
            </a:r>
            <a:endParaRPr lang="ru-RU" sz="2200" dirty="0" smtClean="0">
              <a:solidFill>
                <a:srgbClr val="0000FF"/>
              </a:solidFill>
              <a:latin typeface="Palatino Linotype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2058843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71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67544" y="260648"/>
            <a:ext cx="5400600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kk-KZ" sz="2400" dirty="0" smtClean="0">
                <a:solidFill>
                  <a:srgbClr val="99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топқа.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Компьютердің  қосымша  құрылғыларын  ата  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Компьютер жанындағы  өсімдік</a:t>
            </a:r>
          </a:p>
          <a:p>
            <a:pPr marL="457200" indent="-457200">
              <a:buFont typeface="+mj-lt"/>
              <a:buAutoNum type="arabicPeriod"/>
            </a:pPr>
            <a:r>
              <a:rPr lang="kk-KZ" sz="2400" dirty="0" smtClean="0"/>
              <a:t>Процессор деген не?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/>
              <a:t>Файлдар</a:t>
            </a:r>
            <a:r>
              <a:rPr lang="ru-RU" sz="2400" dirty="0" smtClean="0"/>
              <a:t>  </a:t>
            </a:r>
            <a:r>
              <a:rPr lang="ru-RU" sz="2400" dirty="0" err="1" smtClean="0"/>
              <a:t>жиыны</a:t>
            </a:r>
            <a:r>
              <a:rPr lang="ru-RU" sz="2400" dirty="0" smtClean="0"/>
              <a:t> </a:t>
            </a:r>
            <a:r>
              <a:rPr lang="ru-RU" sz="2400" dirty="0" err="1" smtClean="0"/>
              <a:t>қайда топтасады</a:t>
            </a:r>
            <a:r>
              <a:rPr lang="ru-RU" sz="2400" dirty="0" smtClean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/>
              <a:t>Қазіргі ғалымдар немен</a:t>
            </a:r>
            <a:r>
              <a:rPr lang="ru-RU" sz="2400" dirty="0" smtClean="0"/>
              <a:t> </a:t>
            </a:r>
            <a:r>
              <a:rPr lang="ru-RU" sz="2400" dirty="0" err="1" smtClean="0"/>
              <a:t>есептейді</a:t>
            </a:r>
            <a:r>
              <a:rPr lang="ru-RU" sz="2400" dirty="0" smtClean="0"/>
              <a:t>? 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/>
              <a:t>Алғашқы  адамдар</a:t>
            </a:r>
            <a:r>
              <a:rPr lang="ru-RU" sz="2400" dirty="0" smtClean="0"/>
              <a:t> </a:t>
            </a:r>
            <a:r>
              <a:rPr lang="ru-RU" sz="2400" dirty="0" err="1" smtClean="0"/>
              <a:t>немен</a:t>
            </a:r>
            <a:r>
              <a:rPr lang="ru-RU" sz="2400" dirty="0" smtClean="0"/>
              <a:t> </a:t>
            </a:r>
            <a:r>
              <a:rPr lang="ru-RU" sz="2400" dirty="0" err="1" smtClean="0"/>
              <a:t>есептеді</a:t>
            </a:r>
            <a:r>
              <a:rPr lang="ru-RU" sz="2400" dirty="0" smtClean="0"/>
              <a:t> ?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XVII</a:t>
            </a:r>
            <a:r>
              <a:rPr lang="ru-RU" sz="2400" dirty="0" smtClean="0"/>
              <a:t>  </a:t>
            </a:r>
            <a:r>
              <a:rPr lang="ru-RU" sz="2400" dirty="0" err="1" smtClean="0"/>
              <a:t>ғасыр адамы</a:t>
            </a:r>
            <a:r>
              <a:rPr lang="ru-RU" sz="2400" dirty="0" smtClean="0"/>
              <a:t>  </a:t>
            </a:r>
            <a:r>
              <a:rPr lang="ru-RU" sz="2400" dirty="0" err="1" smtClean="0"/>
              <a:t>немен</a:t>
            </a:r>
            <a:r>
              <a:rPr lang="ru-RU" sz="2400" dirty="0" smtClean="0"/>
              <a:t>  </a:t>
            </a:r>
            <a:r>
              <a:rPr lang="ru-RU" sz="2400" dirty="0" err="1" smtClean="0"/>
              <a:t>есептеді</a:t>
            </a:r>
            <a:r>
              <a:rPr lang="ru-RU" sz="2400" dirty="0" smtClean="0"/>
              <a:t>?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/>
              <a:t>Дыбыс</a:t>
            </a:r>
            <a:r>
              <a:rPr lang="ru-RU" sz="2400" dirty="0" smtClean="0"/>
              <a:t> </a:t>
            </a:r>
            <a:r>
              <a:rPr lang="ru-RU" sz="2400" dirty="0" err="1" smtClean="0"/>
              <a:t>жазу</a:t>
            </a:r>
            <a:r>
              <a:rPr lang="ru-RU" sz="2400" dirty="0" smtClean="0"/>
              <a:t> </a:t>
            </a:r>
            <a:r>
              <a:rPr lang="ru-RU" sz="2400" dirty="0" err="1" smtClean="0"/>
              <a:t>құрылғысы</a:t>
            </a:r>
            <a:r>
              <a:rPr lang="ru-RU" sz="2400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Монитор неге </a:t>
            </a:r>
            <a:r>
              <a:rPr lang="ru-RU" sz="2400" dirty="0" err="1" smtClean="0"/>
              <a:t>ұқсас</a:t>
            </a:r>
            <a:r>
              <a:rPr lang="ru-RU" sz="2400" dirty="0" smtClean="0"/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 Джойстик не </a:t>
            </a:r>
            <a:r>
              <a:rPr lang="ru-RU" sz="2400" dirty="0" err="1" smtClean="0"/>
              <a:t>үшін қажет</a:t>
            </a:r>
            <a:r>
              <a:rPr lang="ru-RU" sz="2400" dirty="0" smtClean="0"/>
              <a:t> </a:t>
            </a:r>
            <a:r>
              <a:rPr lang="kk-KZ" sz="2400" b="1" dirty="0" smtClean="0"/>
              <a:t>                     </a:t>
            </a: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 smtClean="0"/>
          </a:p>
          <a:p>
            <a:pPr marL="457200" indent="-457200">
              <a:buAutoNum type="arabicPeriod"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185015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77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88840"/>
            <a:ext cx="8099781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Жеңімпаздард</a:t>
            </a:r>
            <a:r>
              <a:rPr lang="ru-RU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ы</a:t>
            </a:r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 </a:t>
            </a:r>
          </a:p>
          <a:p>
            <a:pPr algn="ctr"/>
            <a:r>
              <a:rPr lang="ru-RU" sz="72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марапаттау</a:t>
            </a:r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sz="72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7409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708920"/>
            <a:ext cx="62629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Назарларыңызға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</a:p>
          <a:p>
            <a:pPr algn="ctr"/>
            <a:r>
              <a:rPr lang="ru-RU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рахмет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!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326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uter_era">
  <a:themeElements>
    <a:clrScheme name="financial_statu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inancial_status">
      <a:majorFont>
        <a:latin typeface="Eras Bold ITC"/>
        <a:ea typeface=""/>
        <a:cs typeface=""/>
      </a:majorFont>
      <a:minorFont>
        <a:latin typeface="Eras Bold IT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ncial_statu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ncial_statu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ncial_statu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9011110-81F8-433B-9999-487A842C8C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Компьютерная эпоха</Template>
  <TotalTime>0</TotalTime>
  <Words>473</Words>
  <Application>Microsoft Office PowerPoint</Application>
  <PresentationFormat>Экран (4:3)</PresentationFormat>
  <Paragraphs>118</Paragraphs>
  <Slides>34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Eras Bold ITC</vt:lpstr>
      <vt:lpstr>Modern No. 20</vt:lpstr>
      <vt:lpstr>Palatino Linotype</vt:lpstr>
      <vt:lpstr>Times New Roman</vt:lpstr>
      <vt:lpstr>computer_era</vt:lpstr>
      <vt:lpstr>“Ғажайып информатика”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2014-10-27T03:58:40Z</dcterms:created>
  <dcterms:modified xsi:type="dcterms:W3CDTF">2018-02-23T03:37:58Z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TC103367859990</vt:lpwstr>
  </property>
</Properties>
</file>